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Roboto"/>
      <p:regular r:id="rId31"/>
      <p:bold r:id="rId32"/>
      <p:italic r:id="rId33"/>
      <p:boldItalic r:id="rId34"/>
    </p:embeddedFont>
    <p:embeddedFont>
      <p:font typeface="Amatic SC"/>
      <p:regular r:id="rId35"/>
      <p:bold r:id="rId36"/>
    </p:embeddedFont>
    <p:embeddedFont>
      <p:font typeface="EB Garamond"/>
      <p:regular r:id="rId37"/>
      <p:bold r:id="rId38"/>
      <p:italic r:id="rId39"/>
      <p:boldItalic r:id="rId40"/>
    </p:embeddedFont>
    <p:embeddedFont>
      <p:font typeface="Dancing Script"/>
      <p:regular r:id="rId41"/>
      <p:bold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BGaramond-boldItalic.fntdata"/><Relationship Id="rId20" Type="http://schemas.openxmlformats.org/officeDocument/2006/relationships/slide" Target="slides/slide15.xml"/><Relationship Id="rId42" Type="http://schemas.openxmlformats.org/officeDocument/2006/relationships/font" Target="fonts/DancingScript-bold.fntdata"/><Relationship Id="rId41" Type="http://schemas.openxmlformats.org/officeDocument/2006/relationships/font" Target="fonts/DancingScript-regular.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italic.fntdata"/><Relationship Id="rId10" Type="http://schemas.openxmlformats.org/officeDocument/2006/relationships/slide" Target="slides/slide5.xml"/><Relationship Id="rId32" Type="http://schemas.openxmlformats.org/officeDocument/2006/relationships/font" Target="fonts/Roboto-bold.fntdata"/><Relationship Id="rId13" Type="http://schemas.openxmlformats.org/officeDocument/2006/relationships/slide" Target="slides/slide8.xml"/><Relationship Id="rId35" Type="http://schemas.openxmlformats.org/officeDocument/2006/relationships/font" Target="fonts/AmaticSC-regular.fntdata"/><Relationship Id="rId12" Type="http://schemas.openxmlformats.org/officeDocument/2006/relationships/slide" Target="slides/slide7.xml"/><Relationship Id="rId34" Type="http://schemas.openxmlformats.org/officeDocument/2006/relationships/font" Target="fonts/Roboto-boldItalic.fntdata"/><Relationship Id="rId15" Type="http://schemas.openxmlformats.org/officeDocument/2006/relationships/slide" Target="slides/slide10.xml"/><Relationship Id="rId37" Type="http://schemas.openxmlformats.org/officeDocument/2006/relationships/font" Target="fonts/EBGaramond-regular.fntdata"/><Relationship Id="rId14" Type="http://schemas.openxmlformats.org/officeDocument/2006/relationships/slide" Target="slides/slide9.xml"/><Relationship Id="rId36" Type="http://schemas.openxmlformats.org/officeDocument/2006/relationships/font" Target="fonts/AmaticSC-bold.fntdata"/><Relationship Id="rId17" Type="http://schemas.openxmlformats.org/officeDocument/2006/relationships/slide" Target="slides/slide12.xml"/><Relationship Id="rId39" Type="http://schemas.openxmlformats.org/officeDocument/2006/relationships/font" Target="fonts/EBGaramond-italic.fntdata"/><Relationship Id="rId16" Type="http://schemas.openxmlformats.org/officeDocument/2006/relationships/slide" Target="slides/slide11.xml"/><Relationship Id="rId38" Type="http://schemas.openxmlformats.org/officeDocument/2006/relationships/font" Target="fonts/EBGaramond-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9a6c2df80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9a6c2df80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9a6c2df805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9a6c2df805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9a6c2df805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9a6c2df805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9a6c2df805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9a6c2df805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9a6c2df805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9a6c2df805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9a6c2df805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9a6c2df805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9a6c2df805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9a6c2df805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9a6c2df805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9a6c2df805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9a6c2df805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9a6c2df805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9a6c2df805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9a6c2df805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9a6c2df805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9a6c2df805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9a6c2df805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9a6c2df805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9a6c2df805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9a6c2df805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9a6c2df805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9a6c2df805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9a6c2df805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9a6c2df805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9a6c2df805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9a6c2df805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9a6c2df805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19a6c2df805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9a6c2df80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9a6c2df80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9a6c2df805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9a6c2df805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9a6c2df805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9a6c2df805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9a6c2df805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9a6c2df805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9a6c2df805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9a6c2df805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9a6c2df805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9a6c2df805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9a6c2df805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9a6c2df805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hyperlink" Target="https://www.treccani.it/enciclopedia/luna_(Enciclopedia-dei-ragazzi)" TargetMode="External"/><Relationship Id="rId4" Type="http://schemas.openxmlformats.org/officeDocument/2006/relationships/image" Target="../media/image1.png"/><Relationship Id="rId5"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hyperlink" Target="http://www.educolor.it/crosswords/cruciverba_iliade-b842b977b7f1a2da344684605e72849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it"/>
              <a:t>IL GIORNALINO DELLA 1F</a:t>
            </a:r>
            <a:endParaRPr>
              <a:highlight>
                <a:srgbClr val="0000FF"/>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11700" y="555600"/>
            <a:ext cx="83028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it"/>
              <a:t>SCIENZE: ECLISSI SOLARE IN VALSAMOGGIA</a:t>
            </a:r>
            <a:endParaRPr/>
          </a:p>
        </p:txBody>
      </p:sp>
      <p:sp>
        <p:nvSpPr>
          <p:cNvPr id="124" name="Google Shape;124;p22"/>
          <p:cNvSpPr txBox="1"/>
          <p:nvPr>
            <p:ph idx="1" type="body"/>
          </p:nvPr>
        </p:nvSpPr>
        <p:spPr>
          <a:xfrm>
            <a:off x="311700" y="1216050"/>
            <a:ext cx="2808000" cy="3501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it" sz="1400"/>
              <a:t>Martedì 25 Ottobre a Bazzano c’è stato “un evento”, l’eclissi solare, che è apparsa poco dopo le 12 (mezzogiorno). La Professoressa Gloria Teggi ci ha portati fuori in cortile ad osservarla. Ad un certo punto dalle nuvole è comparsa una mezzaluna di colore bianco latte/ bianco antico; intorno c’era un cerchio, formato dalle nuvole, di varie sfumature tendenti al bianco sporco. Nello specifico si trattava di un’eclissi solare visibile in tutta Italia.</a:t>
            </a:r>
            <a:endParaRPr sz="1400"/>
          </a:p>
          <a:p>
            <a:pPr indent="0" lvl="0" marL="0" rtl="0" algn="just">
              <a:spcBef>
                <a:spcPts val="1200"/>
              </a:spcBef>
              <a:spcAft>
                <a:spcPts val="0"/>
              </a:spcAft>
              <a:buClr>
                <a:schemeClr val="dk1"/>
              </a:buClr>
              <a:buSzPts val="1100"/>
              <a:buFont typeface="Arial"/>
              <a:buNone/>
            </a:pPr>
            <a:r>
              <a:t/>
            </a:r>
            <a:endParaRPr sz="1400"/>
          </a:p>
          <a:p>
            <a:pPr indent="0" lvl="0" marL="0" rtl="0" algn="just">
              <a:spcBef>
                <a:spcPts val="1200"/>
              </a:spcBef>
              <a:spcAft>
                <a:spcPts val="1200"/>
              </a:spcAft>
              <a:buNone/>
            </a:pPr>
            <a:r>
              <a:t/>
            </a:r>
            <a:endParaRPr sz="1400"/>
          </a:p>
        </p:txBody>
      </p:sp>
      <p:sp>
        <p:nvSpPr>
          <p:cNvPr id="125" name="Google Shape;125;p22"/>
          <p:cNvSpPr txBox="1"/>
          <p:nvPr/>
        </p:nvSpPr>
        <p:spPr>
          <a:xfrm>
            <a:off x="3119700" y="1311300"/>
            <a:ext cx="4323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6" name="Google Shape;126;p22"/>
          <p:cNvSpPr txBox="1"/>
          <p:nvPr/>
        </p:nvSpPr>
        <p:spPr>
          <a:xfrm>
            <a:off x="3155525" y="2839975"/>
            <a:ext cx="2458200" cy="21348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b="1" lang="it">
                <a:solidFill>
                  <a:schemeClr val="dk1"/>
                </a:solidFill>
                <a:latin typeface="EB Garamond"/>
                <a:ea typeface="EB Garamond"/>
                <a:cs typeface="EB Garamond"/>
                <a:sym typeface="EB Garamond"/>
              </a:rPr>
              <a:t>ECLISSI SOLARE</a:t>
            </a:r>
            <a:endParaRPr b="1">
              <a:solidFill>
                <a:schemeClr val="dk1"/>
              </a:solidFill>
              <a:latin typeface="EB Garamond"/>
              <a:ea typeface="EB Garamond"/>
              <a:cs typeface="EB Garamond"/>
              <a:sym typeface="EB Garamond"/>
            </a:endParaRPr>
          </a:p>
          <a:p>
            <a:pPr indent="0" lvl="0" marL="0" rtl="0" algn="just">
              <a:lnSpc>
                <a:spcPct val="115000"/>
              </a:lnSpc>
              <a:spcBef>
                <a:spcPts val="0"/>
              </a:spcBef>
              <a:spcAft>
                <a:spcPts val="0"/>
              </a:spcAft>
              <a:buNone/>
            </a:pPr>
            <a:r>
              <a:rPr lang="it">
                <a:solidFill>
                  <a:schemeClr val="dk1"/>
                </a:solidFill>
                <a:highlight>
                  <a:srgbClr val="FFFFFF"/>
                </a:highlight>
                <a:latin typeface="Georgia"/>
                <a:ea typeface="Georgia"/>
                <a:cs typeface="Georgia"/>
                <a:sym typeface="Georgia"/>
              </a:rPr>
              <a:t>L'eclissi è un evento ottico-astronomico che</a:t>
            </a:r>
            <a:r>
              <a:rPr lang="it">
                <a:solidFill>
                  <a:srgbClr val="202124"/>
                </a:solidFill>
                <a:highlight>
                  <a:srgbClr val="FFFFFF"/>
                </a:highlight>
                <a:latin typeface="Georgia"/>
                <a:ea typeface="Georgia"/>
                <a:cs typeface="Georgia"/>
                <a:sym typeface="Georgia"/>
              </a:rPr>
              <a:t> avviene quando la Luna transita (passa) fra la Terra e il Sole e impedisce ai raggi solari di raggiungere il nostro pianeta. </a:t>
            </a:r>
            <a:endParaRPr/>
          </a:p>
        </p:txBody>
      </p:sp>
      <p:sp>
        <p:nvSpPr>
          <p:cNvPr id="127" name="Google Shape;127;p22"/>
          <p:cNvSpPr txBox="1"/>
          <p:nvPr/>
        </p:nvSpPr>
        <p:spPr>
          <a:xfrm>
            <a:off x="5806150" y="1309550"/>
            <a:ext cx="2458200" cy="3837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it">
                <a:solidFill>
                  <a:srgbClr val="202124"/>
                </a:solidFill>
                <a:highlight>
                  <a:srgbClr val="FFFFFF"/>
                </a:highlight>
                <a:latin typeface="Georgia"/>
                <a:ea typeface="Georgia"/>
                <a:cs typeface="Georgia"/>
                <a:sym typeface="Georgia"/>
              </a:rPr>
              <a:t>In questo caso la Terra si oscura improvvisamente e così rimane per tutto il tempo in cui la Luna copre il disco solare.</a:t>
            </a:r>
            <a:r>
              <a:rPr lang="it">
                <a:solidFill>
                  <a:schemeClr val="dk1"/>
                </a:solidFill>
                <a:highlight>
                  <a:srgbClr val="FFFFFF"/>
                </a:highlight>
                <a:latin typeface="Georgia"/>
                <a:ea typeface="Georgia"/>
                <a:cs typeface="Georgia"/>
                <a:sym typeface="Georgia"/>
              </a:rPr>
              <a:t> </a:t>
            </a:r>
            <a:r>
              <a:rPr lang="it">
                <a:solidFill>
                  <a:schemeClr val="dk1"/>
                </a:solidFill>
                <a:highlight>
                  <a:srgbClr val="FAF9F6"/>
                </a:highlight>
                <a:latin typeface="Georgia"/>
                <a:ea typeface="Georgia"/>
                <a:cs typeface="Georgia"/>
                <a:sym typeface="Georgia"/>
              </a:rPr>
              <a:t>Questo tipo di eclissi si verifica solamente in occasione di un novilunio (una fase della luna), quando Sole, Luna e Terra sono allineati e l'ombra della Luna cade su una piccola parte della Terra.</a:t>
            </a:r>
            <a:endParaRPr>
              <a:solidFill>
                <a:schemeClr val="dk1"/>
              </a:solidFill>
              <a:highlight>
                <a:srgbClr val="FAF9F6"/>
              </a:highlight>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highlight>
                <a:srgbClr val="FFFFFF"/>
              </a:highlight>
              <a:latin typeface="Georgia"/>
              <a:ea typeface="Georgia"/>
              <a:cs typeface="Georgia"/>
              <a:sym typeface="Georgia"/>
            </a:endParaRPr>
          </a:p>
          <a:p>
            <a:pPr indent="0" lvl="0" marL="0" rtl="0" algn="just">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
        <p:nvSpPr>
          <p:cNvPr id="128" name="Google Shape;128;p22"/>
          <p:cNvSpPr txBox="1"/>
          <p:nvPr/>
        </p:nvSpPr>
        <p:spPr>
          <a:xfrm>
            <a:off x="3250175" y="1404200"/>
            <a:ext cx="2363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29" name="Google Shape;129;p22"/>
          <p:cNvPicPr preferRelativeResize="0"/>
          <p:nvPr/>
        </p:nvPicPr>
        <p:blipFill>
          <a:blip r:embed="rId3">
            <a:alphaModFix/>
          </a:blip>
          <a:stretch>
            <a:fillRect/>
          </a:stretch>
        </p:blipFill>
        <p:spPr>
          <a:xfrm>
            <a:off x="3155525" y="1216041"/>
            <a:ext cx="2458200" cy="152835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idx="1" type="body"/>
          </p:nvPr>
        </p:nvSpPr>
        <p:spPr>
          <a:xfrm>
            <a:off x="185475" y="1577750"/>
            <a:ext cx="2808000" cy="34080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it" sz="1400">
                <a:solidFill>
                  <a:schemeClr val="dk1"/>
                </a:solidFill>
                <a:latin typeface="EB Garamond"/>
                <a:ea typeface="EB Garamond"/>
                <a:cs typeface="EB Garamond"/>
                <a:sym typeface="EB Garamond"/>
              </a:rPr>
              <a:t>ECLISSI LUNARE</a:t>
            </a:r>
            <a:endParaRPr b="1" sz="1400">
              <a:solidFill>
                <a:schemeClr val="dk1"/>
              </a:solidFill>
              <a:latin typeface="EB Garamond"/>
              <a:ea typeface="EB Garamond"/>
              <a:cs typeface="EB Garamond"/>
              <a:sym typeface="EB Garamond"/>
            </a:endParaRPr>
          </a:p>
          <a:p>
            <a:pPr indent="0" lvl="0" marL="0" rtl="0" algn="just">
              <a:lnSpc>
                <a:spcPct val="115000"/>
              </a:lnSpc>
              <a:spcBef>
                <a:spcPts val="0"/>
              </a:spcBef>
              <a:spcAft>
                <a:spcPts val="0"/>
              </a:spcAft>
              <a:buClr>
                <a:schemeClr val="dk1"/>
              </a:buClr>
              <a:buSzPts val="1100"/>
              <a:buFont typeface="Arial"/>
              <a:buNone/>
            </a:pPr>
            <a:r>
              <a:rPr lang="it" sz="1400">
                <a:solidFill>
                  <a:schemeClr val="dk1"/>
                </a:solidFill>
                <a:highlight>
                  <a:srgbClr val="FAF9F6"/>
                </a:highlight>
                <a:latin typeface="Georgia"/>
                <a:ea typeface="Georgia"/>
                <a:cs typeface="Georgia"/>
                <a:sym typeface="Georgia"/>
              </a:rPr>
              <a:t>Durante un'eclissi lunare si vede il disco della </a:t>
            </a:r>
            <a:r>
              <a:rPr lang="it" sz="1400">
                <a:solidFill>
                  <a:schemeClr val="dk1"/>
                </a:solidFill>
                <a:highlight>
                  <a:srgbClr val="FAF9F6"/>
                </a:highlight>
                <a:uFill>
                  <a:noFill/>
                </a:uFill>
                <a:latin typeface="Georgia"/>
                <a:ea typeface="Georgia"/>
                <a:cs typeface="Georgia"/>
                <a:sym typeface="Georgia"/>
                <a:hlinkClick r:id="rId3">
                  <a:extLst>
                    <a:ext uri="{A12FA001-AC4F-418D-AE19-62706E023703}">
                      <ahyp:hlinkClr val="tx"/>
                    </a:ext>
                  </a:extLst>
                </a:hlinkClick>
              </a:rPr>
              <a:t>Luna</a:t>
            </a:r>
            <a:r>
              <a:rPr lang="it" sz="1400">
                <a:solidFill>
                  <a:schemeClr val="dk1"/>
                </a:solidFill>
                <a:highlight>
                  <a:srgbClr val="FAF9F6"/>
                </a:highlight>
                <a:latin typeface="Georgia"/>
                <a:ea typeface="Georgia"/>
                <a:cs typeface="Georgia"/>
                <a:sym typeface="Georgia"/>
              </a:rPr>
              <a:t> oscurarsi lentamente. Il fenomeno si verifica quando la Luna attraversa il cono d'ombra che la Terra proietta mentre transita (passa) fra il Sole e la Luna. </a:t>
            </a:r>
            <a:endParaRPr sz="1400">
              <a:solidFill>
                <a:schemeClr val="dk1"/>
              </a:solidFill>
              <a:highlight>
                <a:srgbClr val="FAF9F6"/>
              </a:highlight>
              <a:latin typeface="Georgia"/>
              <a:ea typeface="Georgia"/>
              <a:cs typeface="Georgia"/>
              <a:sym typeface="Georgia"/>
            </a:endParaRPr>
          </a:p>
          <a:p>
            <a:pPr indent="0" lvl="0" marL="0" rtl="0" algn="just">
              <a:lnSpc>
                <a:spcPct val="115000"/>
              </a:lnSpc>
              <a:spcBef>
                <a:spcPts val="0"/>
              </a:spcBef>
              <a:spcAft>
                <a:spcPts val="0"/>
              </a:spcAft>
              <a:buNone/>
            </a:pPr>
            <a:r>
              <a:rPr lang="it" sz="1400">
                <a:solidFill>
                  <a:schemeClr val="dk1"/>
                </a:solidFill>
                <a:highlight>
                  <a:srgbClr val="FAF9F6"/>
                </a:highlight>
                <a:latin typeface="Georgia"/>
                <a:ea typeface="Georgia"/>
                <a:cs typeface="Georgia"/>
                <a:sym typeface="Georgia"/>
              </a:rPr>
              <a:t>Se l'intero disco lunare viene oscurato dall'ombra terrestre si parla di eclissi totale di Luna, </a:t>
            </a:r>
            <a:endParaRPr sz="1400"/>
          </a:p>
        </p:txBody>
      </p:sp>
      <p:sp>
        <p:nvSpPr>
          <p:cNvPr id="135" name="Google Shape;135;p23"/>
          <p:cNvSpPr txBox="1"/>
          <p:nvPr/>
        </p:nvSpPr>
        <p:spPr>
          <a:xfrm>
            <a:off x="3518400" y="662650"/>
            <a:ext cx="206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36" name="Google Shape;136;p23"/>
          <p:cNvPicPr preferRelativeResize="0"/>
          <p:nvPr/>
        </p:nvPicPr>
        <p:blipFill>
          <a:blip r:embed="rId4">
            <a:alphaModFix/>
          </a:blip>
          <a:stretch>
            <a:fillRect/>
          </a:stretch>
        </p:blipFill>
        <p:spPr>
          <a:xfrm>
            <a:off x="295500" y="177500"/>
            <a:ext cx="2458125" cy="1370500"/>
          </a:xfrm>
          <a:prstGeom prst="rect">
            <a:avLst/>
          </a:prstGeom>
          <a:noFill/>
          <a:ln>
            <a:noFill/>
          </a:ln>
        </p:spPr>
      </p:pic>
      <p:sp>
        <p:nvSpPr>
          <p:cNvPr id="137" name="Google Shape;137;p23"/>
          <p:cNvSpPr txBox="1"/>
          <p:nvPr/>
        </p:nvSpPr>
        <p:spPr>
          <a:xfrm>
            <a:off x="2950425" y="331325"/>
            <a:ext cx="5395800" cy="16392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it">
                <a:solidFill>
                  <a:schemeClr val="dk1"/>
                </a:solidFill>
                <a:highlight>
                  <a:srgbClr val="FAF9F6"/>
                </a:highlight>
                <a:latin typeface="Georgia"/>
                <a:ea typeface="Georgia"/>
                <a:cs typeface="Georgia"/>
                <a:sym typeface="Georgia"/>
              </a:rPr>
              <a:t>quando invece una sola parte viene oscurata si parla di eclissi parziale. Le eclissi lunari si verificano solamente quando la Luna è visibile per intero e quindi sono fenomeni che non possono passare inosservati.                           </a:t>
            </a:r>
            <a:endParaRPr>
              <a:solidFill>
                <a:schemeClr val="dk1"/>
              </a:solidFill>
              <a:highlight>
                <a:srgbClr val="FAF9F6"/>
              </a:highlight>
              <a:latin typeface="Georgia"/>
              <a:ea typeface="Georgia"/>
              <a:cs typeface="Georgia"/>
              <a:sym typeface="Georgia"/>
            </a:endParaRPr>
          </a:p>
          <a:p>
            <a:pPr indent="0" lvl="0" marL="0" rtl="0" algn="l">
              <a:lnSpc>
                <a:spcPct val="115000"/>
              </a:lnSpc>
              <a:spcBef>
                <a:spcPts val="0"/>
              </a:spcBef>
              <a:spcAft>
                <a:spcPts val="0"/>
              </a:spcAft>
              <a:buNone/>
            </a:pPr>
            <a:r>
              <a:rPr i="1" lang="it">
                <a:solidFill>
                  <a:schemeClr val="dk1"/>
                </a:solidFill>
                <a:highlight>
                  <a:srgbClr val="FAF9F6"/>
                </a:highlight>
                <a:latin typeface="Georgia"/>
                <a:ea typeface="Georgia"/>
                <a:cs typeface="Georgia"/>
                <a:sym typeface="Georgia"/>
              </a:rPr>
              <a:t> </a:t>
            </a:r>
            <a:endParaRPr i="1">
              <a:solidFill>
                <a:schemeClr val="dk1"/>
              </a:solidFill>
              <a:highlight>
                <a:srgbClr val="FAF9F6"/>
              </a:highlight>
              <a:latin typeface="Georgia"/>
              <a:ea typeface="Georgia"/>
              <a:cs typeface="Georgia"/>
              <a:sym typeface="Georgia"/>
            </a:endParaRPr>
          </a:p>
          <a:p>
            <a:pPr indent="0" lvl="0" marL="0" rtl="0" algn="just">
              <a:lnSpc>
                <a:spcPct val="115000"/>
              </a:lnSpc>
              <a:spcBef>
                <a:spcPts val="0"/>
              </a:spcBef>
              <a:spcAft>
                <a:spcPts val="0"/>
              </a:spcAft>
              <a:buNone/>
            </a:pPr>
            <a:r>
              <a:t/>
            </a:r>
            <a:endParaRPr>
              <a:solidFill>
                <a:schemeClr val="dk1"/>
              </a:solidFill>
              <a:highlight>
                <a:srgbClr val="FAF9F6"/>
              </a:highlight>
              <a:latin typeface="Georgia"/>
              <a:ea typeface="Georgia"/>
              <a:cs typeface="Georgia"/>
              <a:sym typeface="Georgia"/>
            </a:endParaRPr>
          </a:p>
        </p:txBody>
      </p:sp>
      <p:pic>
        <p:nvPicPr>
          <p:cNvPr id="138" name="Google Shape;138;p23"/>
          <p:cNvPicPr preferRelativeResize="0"/>
          <p:nvPr/>
        </p:nvPicPr>
        <p:blipFill>
          <a:blip r:embed="rId5">
            <a:alphaModFix/>
          </a:blip>
          <a:stretch>
            <a:fillRect/>
          </a:stretch>
        </p:blipFill>
        <p:spPr>
          <a:xfrm>
            <a:off x="3082775" y="1548000"/>
            <a:ext cx="5263450" cy="2812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4"/>
          <p:cNvPicPr preferRelativeResize="0"/>
          <p:nvPr/>
        </p:nvPicPr>
        <p:blipFill>
          <a:blip r:embed="rId3">
            <a:alphaModFix/>
          </a:blip>
          <a:stretch>
            <a:fillRect/>
          </a:stretch>
        </p:blipFill>
        <p:spPr>
          <a:xfrm>
            <a:off x="710000" y="299775"/>
            <a:ext cx="7494351" cy="453595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311700" y="555600"/>
            <a:ext cx="83343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it"/>
              <a:t>TECNOLOGIA: INQUINA-MENTI</a:t>
            </a:r>
            <a:endParaRPr/>
          </a:p>
        </p:txBody>
      </p:sp>
      <p:sp>
        <p:nvSpPr>
          <p:cNvPr id="149" name="Google Shape;149;p25"/>
          <p:cNvSpPr txBox="1"/>
          <p:nvPr>
            <p:ph idx="1" type="body"/>
          </p:nvPr>
        </p:nvSpPr>
        <p:spPr>
          <a:xfrm>
            <a:off x="311700" y="1389600"/>
            <a:ext cx="2808000" cy="35961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it" sz="1400">
                <a:solidFill>
                  <a:schemeClr val="dk1"/>
                </a:solidFill>
              </a:rPr>
              <a:t>🚬L’inquinamento</a:t>
            </a:r>
            <a:endParaRPr b="1" sz="1400">
              <a:solidFill>
                <a:schemeClr val="dk1"/>
              </a:solidFill>
            </a:endParaRPr>
          </a:p>
          <a:p>
            <a:pPr indent="0" lvl="0" marL="0" rtl="0" algn="just">
              <a:spcBef>
                <a:spcPts val="300"/>
              </a:spcBef>
              <a:spcAft>
                <a:spcPts val="0"/>
              </a:spcAft>
              <a:buNone/>
            </a:pPr>
            <a:r>
              <a:t/>
            </a:r>
            <a:endParaRPr sz="1400">
              <a:solidFill>
                <a:schemeClr val="dk1"/>
              </a:solidFill>
            </a:endParaRPr>
          </a:p>
          <a:p>
            <a:pPr indent="0" lvl="0" marL="0" rtl="0" algn="just">
              <a:spcBef>
                <a:spcPts val="300"/>
              </a:spcBef>
              <a:spcAft>
                <a:spcPts val="0"/>
              </a:spcAft>
              <a:buNone/>
            </a:pPr>
            <a:r>
              <a:rPr lang="it" sz="1400">
                <a:solidFill>
                  <a:schemeClr val="dk1"/>
                </a:solidFill>
              </a:rPr>
              <a:t>GENTE! Abbiamo trovato un nuovo tipo di inquinamento…  Quello dell’ARIA!</a:t>
            </a:r>
            <a:endParaRPr sz="1400">
              <a:solidFill>
                <a:schemeClr val="dk1"/>
              </a:solidFill>
            </a:endParaRPr>
          </a:p>
          <a:p>
            <a:pPr indent="0" lvl="0" marL="0" rtl="0" algn="just">
              <a:spcBef>
                <a:spcPts val="0"/>
              </a:spcBef>
              <a:spcAft>
                <a:spcPts val="0"/>
              </a:spcAft>
              <a:buNone/>
            </a:pPr>
            <a:r>
              <a:rPr lang="it" sz="1400">
                <a:solidFill>
                  <a:schemeClr val="dk1"/>
                </a:solidFill>
              </a:rPr>
              <a:t>Sappiamo già che esistono altri tipi di inquinamento: quello dell’acqua e quello del suolo,  che sono collegati tra loro.</a:t>
            </a:r>
            <a:endParaRPr sz="1400">
              <a:solidFill>
                <a:schemeClr val="dk1"/>
              </a:solidFill>
            </a:endParaRPr>
          </a:p>
          <a:p>
            <a:pPr indent="0" lvl="0" marL="0" rtl="0" algn="just">
              <a:spcBef>
                <a:spcPts val="0"/>
              </a:spcBef>
              <a:spcAft>
                <a:spcPts val="0"/>
              </a:spcAft>
              <a:buNone/>
            </a:pPr>
            <a:r>
              <a:rPr lang="it" sz="1400">
                <a:solidFill>
                  <a:schemeClr val="dk1"/>
                </a:solidFill>
              </a:rPr>
              <a:t>Infatti, rilasciando prodotti chimici e/o inquinanti nell'acqua o nel suolo  essi evaporeranno e di conseguenza pioverà sulle piante di cui ci cibiamo.</a:t>
            </a:r>
            <a:endParaRPr sz="1400">
              <a:solidFill>
                <a:schemeClr val="dk1"/>
              </a:solidFill>
            </a:endParaRPr>
          </a:p>
          <a:p>
            <a:pPr indent="0" lvl="0" marL="0" rtl="0" algn="just">
              <a:spcBef>
                <a:spcPts val="0"/>
              </a:spcBef>
              <a:spcAft>
                <a:spcPts val="300"/>
              </a:spcAft>
              <a:buClr>
                <a:schemeClr val="dk1"/>
              </a:buClr>
              <a:buSzPts val="1100"/>
              <a:buFont typeface="Arial"/>
              <a:buNone/>
            </a:pPr>
            <a:r>
              <a:t/>
            </a:r>
            <a:endParaRPr sz="1400">
              <a:solidFill>
                <a:schemeClr val="dk1"/>
              </a:solidFill>
            </a:endParaRPr>
          </a:p>
        </p:txBody>
      </p:sp>
      <p:sp>
        <p:nvSpPr>
          <p:cNvPr id="150" name="Google Shape;150;p25"/>
          <p:cNvSpPr txBox="1"/>
          <p:nvPr/>
        </p:nvSpPr>
        <p:spPr>
          <a:xfrm>
            <a:off x="3119700" y="1451550"/>
            <a:ext cx="2943300" cy="3412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it">
                <a:solidFill>
                  <a:schemeClr val="dk1"/>
                </a:solidFill>
              </a:rPr>
              <a:t>Dal suolo, che ha assorbito le stesse sostanze, cresceranno poi delle piante inquinate. mentre gli animali, che bevono la stessa acqua contaminata o si nutrono di quelle piante sono gli stessi che poi noi mangeremo.</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it">
                <a:solidFill>
                  <a:schemeClr val="dk1"/>
                </a:solidFill>
              </a:rPr>
              <a:t>Anche altri animali marini, fonte anch’essi di nutrimento per noi, potrebbero ingerire plastica, carta, e altri prodotti inquinanti.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300"/>
              </a:spcBef>
              <a:spcAft>
                <a:spcPts val="0"/>
              </a:spcAft>
              <a:buNone/>
            </a:pPr>
            <a:r>
              <a:t/>
            </a:r>
            <a:endParaRPr/>
          </a:p>
        </p:txBody>
      </p:sp>
      <p:sp>
        <p:nvSpPr>
          <p:cNvPr id="151" name="Google Shape;151;p25"/>
          <p:cNvSpPr txBox="1"/>
          <p:nvPr/>
        </p:nvSpPr>
        <p:spPr>
          <a:xfrm>
            <a:off x="6062850" y="1311300"/>
            <a:ext cx="2943300" cy="3869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it">
                <a:solidFill>
                  <a:schemeClr val="dk1"/>
                </a:solidFill>
              </a:rPr>
              <a:t>Questo per quanto riguarda l’inquinamento della terra e dell’acqua, ma… cosa causa l’inquinamento dell’aria?</a:t>
            </a:r>
            <a:endParaRPr>
              <a:solidFill>
                <a:schemeClr val="dk1"/>
              </a:solidFill>
            </a:endParaRPr>
          </a:p>
          <a:p>
            <a:pPr indent="0" lvl="0" marL="0" rtl="0" algn="just">
              <a:lnSpc>
                <a:spcPct val="115000"/>
              </a:lnSpc>
              <a:spcBef>
                <a:spcPts val="0"/>
              </a:spcBef>
              <a:spcAft>
                <a:spcPts val="0"/>
              </a:spcAft>
              <a:buNone/>
            </a:pPr>
            <a:r>
              <a:rPr lang="it">
                <a:solidFill>
                  <a:schemeClr val="dk1"/>
                </a:solidFill>
              </a:rPr>
              <a:t>Una  delle maggiori cause di inquinamento sono i gas prodotti dalle auto, gli impianti di riscaldamento, ecc, questo tipo di inquinamento riguarda soprattutto le grandi città. Tutto questo si chiama SMOG.</a:t>
            </a:r>
            <a:endParaRPr>
              <a:solidFill>
                <a:schemeClr val="dk1"/>
              </a:solidFill>
            </a:endParaRPr>
          </a:p>
          <a:p>
            <a:pPr indent="0" lvl="0" marL="0" rtl="0" algn="just">
              <a:lnSpc>
                <a:spcPct val="115000"/>
              </a:lnSpc>
              <a:spcBef>
                <a:spcPts val="0"/>
              </a:spcBef>
              <a:spcAft>
                <a:spcPts val="0"/>
              </a:spcAft>
              <a:buNone/>
            </a:pPr>
            <a:r>
              <a:rPr lang="it">
                <a:solidFill>
                  <a:schemeClr val="dk1"/>
                </a:solidFill>
              </a:rPr>
              <a:t>Da cosa deriva questo termine?</a:t>
            </a:r>
            <a:endParaRPr>
              <a:solidFill>
                <a:schemeClr val="dk1"/>
              </a:solidFill>
            </a:endParaRPr>
          </a:p>
          <a:p>
            <a:pPr indent="0" lvl="0" marL="0" rtl="0" algn="just">
              <a:lnSpc>
                <a:spcPct val="115000"/>
              </a:lnSpc>
              <a:spcBef>
                <a:spcPts val="0"/>
              </a:spcBef>
              <a:spcAft>
                <a:spcPts val="0"/>
              </a:spcAft>
              <a:buNone/>
            </a:pPr>
            <a:r>
              <a:rPr lang="it">
                <a:solidFill>
                  <a:schemeClr val="dk1"/>
                </a:solidFill>
              </a:rPr>
              <a:t>Deriva dalle parole inglesi, smoke(fumo)  e fog(nebbia).</a:t>
            </a:r>
            <a:endParaRPr>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6"/>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it" sz="1400">
                <a:solidFill>
                  <a:srgbClr val="FF0000"/>
                </a:solidFill>
              </a:rPr>
              <a:t>ALTRI TIPI DI INQUINAMENTO</a:t>
            </a:r>
            <a:endParaRPr sz="1400">
              <a:solidFill>
                <a:srgbClr val="FF0000"/>
              </a:solidFill>
            </a:endParaRPr>
          </a:p>
          <a:p>
            <a:pPr indent="0" lvl="0" marL="0" rtl="0" algn="just">
              <a:spcBef>
                <a:spcPts val="0"/>
              </a:spcBef>
              <a:spcAft>
                <a:spcPts val="0"/>
              </a:spcAft>
              <a:buClr>
                <a:schemeClr val="dk1"/>
              </a:buClr>
              <a:buSzPts val="1100"/>
              <a:buFont typeface="Arial"/>
              <a:buNone/>
            </a:pPr>
            <a:r>
              <a:t/>
            </a:r>
            <a:endParaRPr sz="1400">
              <a:solidFill>
                <a:schemeClr val="dk1"/>
              </a:solidFill>
            </a:endParaRPr>
          </a:p>
          <a:p>
            <a:pPr indent="0" lvl="0" marL="0" rtl="0" algn="just">
              <a:spcBef>
                <a:spcPts val="0"/>
              </a:spcBef>
              <a:spcAft>
                <a:spcPts val="0"/>
              </a:spcAft>
              <a:buClr>
                <a:schemeClr val="dk1"/>
              </a:buClr>
              <a:buSzPts val="1100"/>
              <a:buFont typeface="Arial"/>
              <a:buNone/>
            </a:pPr>
            <a:r>
              <a:rPr lang="it" sz="1400">
                <a:solidFill>
                  <a:schemeClr val="dk1"/>
                </a:solidFill>
              </a:rPr>
              <a:t>Ma…sapevate che ci sono inquinamenti che non riguardano solo aria acqua e suolo!</a:t>
            </a:r>
            <a:endParaRPr sz="1400">
              <a:solidFill>
                <a:schemeClr val="dk1"/>
              </a:solidFill>
            </a:endParaRPr>
          </a:p>
          <a:p>
            <a:pPr indent="0" lvl="0" marL="0" rtl="0" algn="just">
              <a:spcBef>
                <a:spcPts val="0"/>
              </a:spcBef>
              <a:spcAft>
                <a:spcPts val="0"/>
              </a:spcAft>
              <a:buClr>
                <a:schemeClr val="dk1"/>
              </a:buClr>
              <a:buSzPts val="1100"/>
              <a:buFont typeface="Arial"/>
              <a:buNone/>
            </a:pPr>
            <a:r>
              <a:rPr lang="it" sz="1400">
                <a:solidFill>
                  <a:schemeClr val="dk1"/>
                </a:solidFill>
              </a:rPr>
              <a:t>Vediamo quali sono!</a:t>
            </a:r>
            <a:endParaRPr sz="1400">
              <a:solidFill>
                <a:schemeClr val="dk1"/>
              </a:solidFill>
            </a:endParaRPr>
          </a:p>
          <a:p>
            <a:pPr indent="0" lvl="0" marL="0" rtl="0" algn="just">
              <a:spcBef>
                <a:spcPts val="0"/>
              </a:spcBef>
              <a:spcAft>
                <a:spcPts val="0"/>
              </a:spcAft>
              <a:buClr>
                <a:schemeClr val="dk1"/>
              </a:buClr>
              <a:buSzPts val="1100"/>
              <a:buFont typeface="Arial"/>
              <a:buNone/>
            </a:pPr>
            <a:r>
              <a:rPr lang="it" sz="1400">
                <a:solidFill>
                  <a:schemeClr val="dk1"/>
                </a:solidFill>
              </a:rPr>
              <a:t>Quello </a:t>
            </a:r>
            <a:r>
              <a:rPr b="1" lang="it" sz="1400">
                <a:solidFill>
                  <a:schemeClr val="dk1"/>
                </a:solidFill>
              </a:rPr>
              <a:t>elettromagnetico</a:t>
            </a:r>
            <a:r>
              <a:rPr lang="it" sz="1400">
                <a:solidFill>
                  <a:schemeClr val="dk1"/>
                </a:solidFill>
              </a:rPr>
              <a:t>: è causato da antenne e dispositivi elettronici, è pericoloso per la salute, e scompare appena si spengono i dispositivi.</a:t>
            </a:r>
            <a:endParaRPr sz="1400">
              <a:solidFill>
                <a:schemeClr val="dk1"/>
              </a:solidFill>
            </a:endParaRPr>
          </a:p>
          <a:p>
            <a:pPr indent="0" lvl="0" marL="0" rtl="0" algn="l">
              <a:spcBef>
                <a:spcPts val="0"/>
              </a:spcBef>
              <a:spcAft>
                <a:spcPts val="1200"/>
              </a:spcAft>
              <a:buNone/>
            </a:pPr>
            <a:r>
              <a:t/>
            </a:r>
            <a:endParaRPr sz="1400"/>
          </a:p>
        </p:txBody>
      </p:sp>
      <p:pic>
        <p:nvPicPr>
          <p:cNvPr id="157" name="Google Shape;157;p26"/>
          <p:cNvPicPr preferRelativeResize="0"/>
          <p:nvPr/>
        </p:nvPicPr>
        <p:blipFill>
          <a:blip r:embed="rId3">
            <a:alphaModFix/>
          </a:blip>
          <a:stretch>
            <a:fillRect/>
          </a:stretch>
        </p:blipFill>
        <p:spPr>
          <a:xfrm>
            <a:off x="311700" y="168175"/>
            <a:ext cx="3028950" cy="1514475"/>
          </a:xfrm>
          <a:prstGeom prst="rect">
            <a:avLst/>
          </a:prstGeom>
          <a:noFill/>
          <a:ln>
            <a:noFill/>
          </a:ln>
        </p:spPr>
      </p:pic>
      <p:sp>
        <p:nvSpPr>
          <p:cNvPr id="158" name="Google Shape;158;p26"/>
          <p:cNvSpPr txBox="1"/>
          <p:nvPr/>
        </p:nvSpPr>
        <p:spPr>
          <a:xfrm>
            <a:off x="3428100" y="168175"/>
            <a:ext cx="2808000" cy="54426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it">
                <a:solidFill>
                  <a:schemeClr val="dk1"/>
                </a:solidFill>
              </a:rPr>
              <a:t>quello </a:t>
            </a:r>
            <a:r>
              <a:rPr b="1" lang="it">
                <a:solidFill>
                  <a:schemeClr val="dk1"/>
                </a:solidFill>
              </a:rPr>
              <a:t>Acustico</a:t>
            </a:r>
            <a:r>
              <a:rPr lang="it">
                <a:solidFill>
                  <a:schemeClr val="dk1"/>
                </a:solidFill>
              </a:rPr>
              <a:t>: legato a suoni molto forti causati da traffico, fabbriche e cantieri.</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it">
                <a:solidFill>
                  <a:schemeClr val="dk1"/>
                </a:solidFill>
              </a:rPr>
              <a:t>ed infine quello </a:t>
            </a:r>
            <a:r>
              <a:rPr b="1" lang="it">
                <a:solidFill>
                  <a:schemeClr val="dk1"/>
                </a:solidFill>
              </a:rPr>
              <a:t>Luminoso</a:t>
            </a:r>
            <a:r>
              <a:rPr lang="it">
                <a:solidFill>
                  <a:schemeClr val="dk1"/>
                </a:solidFill>
              </a:rPr>
              <a:t>: dovuto all’illuminazione artificiale che altera eccessivamente la poca luce notturna.</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it">
                <a:solidFill>
                  <a:schemeClr val="dk1"/>
                </a:solidFill>
              </a:rPr>
              <a:t>Tutto ciò e’ dovuto all’ utilizzo del sistema lineare.</a:t>
            </a:r>
            <a:endParaRPr>
              <a:solidFill>
                <a:schemeClr val="dk1"/>
              </a:solidFill>
            </a:endParaRPr>
          </a:p>
          <a:p>
            <a:pPr indent="0" lvl="0" marL="0" rtl="0" algn="l">
              <a:lnSpc>
                <a:spcPct val="115000"/>
              </a:lnSpc>
              <a:spcBef>
                <a:spcPts val="0"/>
              </a:spcBef>
              <a:spcAft>
                <a:spcPts val="0"/>
              </a:spcAft>
              <a:buNone/>
            </a:pPr>
            <a:r>
              <a:t/>
            </a:r>
            <a:endParaRPr>
              <a:solidFill>
                <a:schemeClr val="dk2"/>
              </a:solidFill>
            </a:endParaRPr>
          </a:p>
          <a:p>
            <a:pPr indent="0" lvl="0" marL="0" rtl="0" algn="l">
              <a:lnSpc>
                <a:spcPct val="115000"/>
              </a:lnSpc>
              <a:spcBef>
                <a:spcPts val="1200"/>
              </a:spcBef>
              <a:spcAft>
                <a:spcPts val="0"/>
              </a:spcAft>
              <a:buNone/>
            </a:pPr>
            <a:r>
              <a:t/>
            </a:r>
            <a:endParaRPr>
              <a:solidFill>
                <a:schemeClr val="dk2"/>
              </a:solidFill>
            </a:endParaRPr>
          </a:p>
          <a:p>
            <a:pPr indent="0" lvl="0" marL="0" rtl="0" algn="l">
              <a:lnSpc>
                <a:spcPct val="115000"/>
              </a:lnSpc>
              <a:spcBef>
                <a:spcPts val="1200"/>
              </a:spcBef>
              <a:spcAft>
                <a:spcPts val="0"/>
              </a:spcAft>
              <a:buNone/>
            </a:pPr>
            <a:r>
              <a:t/>
            </a:r>
            <a:endParaRPr>
              <a:solidFill>
                <a:schemeClr val="dk2"/>
              </a:solidFill>
            </a:endParaRPr>
          </a:p>
          <a:p>
            <a:pPr indent="0" lvl="0" marL="0" rtl="0" algn="l">
              <a:lnSpc>
                <a:spcPct val="115000"/>
              </a:lnSpc>
              <a:spcBef>
                <a:spcPts val="1200"/>
              </a:spcBef>
              <a:spcAft>
                <a:spcPts val="0"/>
              </a:spcAft>
              <a:buNone/>
            </a:pPr>
            <a:r>
              <a:t/>
            </a:r>
            <a:endParaRPr b="1">
              <a:solidFill>
                <a:schemeClr val="dk2"/>
              </a:solidFill>
            </a:endParaRPr>
          </a:p>
          <a:p>
            <a:pPr indent="0" lvl="0" marL="0" rtl="0" algn="l">
              <a:lnSpc>
                <a:spcPct val="115000"/>
              </a:lnSpc>
              <a:spcBef>
                <a:spcPts val="1200"/>
              </a:spcBef>
              <a:spcAft>
                <a:spcPts val="0"/>
              </a:spcAft>
              <a:buNone/>
            </a:pPr>
            <a:r>
              <a:t/>
            </a:r>
            <a:endParaRPr b="1">
              <a:solidFill>
                <a:schemeClr val="dk2"/>
              </a:solidFill>
            </a:endParaRPr>
          </a:p>
          <a:p>
            <a:pPr indent="0" lvl="0" marL="0" rtl="0" algn="l">
              <a:lnSpc>
                <a:spcPct val="115000"/>
              </a:lnSpc>
              <a:spcBef>
                <a:spcPts val="1200"/>
              </a:spcBef>
              <a:spcAft>
                <a:spcPts val="0"/>
              </a:spcAft>
              <a:buNone/>
            </a:pPr>
            <a:r>
              <a:t/>
            </a:r>
            <a:endParaRPr b="1">
              <a:solidFill>
                <a:schemeClr val="dk2"/>
              </a:solidFill>
            </a:endParaRPr>
          </a:p>
          <a:p>
            <a:pPr indent="0" lvl="0" marL="0" rtl="0" algn="l">
              <a:lnSpc>
                <a:spcPct val="115000"/>
              </a:lnSpc>
              <a:spcBef>
                <a:spcPts val="1200"/>
              </a:spcBef>
              <a:spcAft>
                <a:spcPts val="0"/>
              </a:spcAft>
              <a:buClr>
                <a:schemeClr val="dk1"/>
              </a:buClr>
              <a:buSzPts val="1100"/>
              <a:buFont typeface="Arial"/>
              <a:buNone/>
            </a:pPr>
            <a:r>
              <a:t/>
            </a:r>
            <a:endParaRPr b="1">
              <a:solidFill>
                <a:schemeClr val="dk2"/>
              </a:solidFill>
            </a:endParaRPr>
          </a:p>
          <a:p>
            <a:pPr indent="0" lvl="0" marL="0" rtl="0" algn="l">
              <a:spcBef>
                <a:spcPts val="1200"/>
              </a:spcBef>
              <a:spcAft>
                <a:spcPts val="0"/>
              </a:spcAft>
              <a:buNone/>
            </a:pPr>
            <a:r>
              <a:t/>
            </a:r>
            <a:endParaRPr/>
          </a:p>
        </p:txBody>
      </p:sp>
      <p:pic>
        <p:nvPicPr>
          <p:cNvPr id="159" name="Google Shape;159;p26"/>
          <p:cNvPicPr preferRelativeResize="0"/>
          <p:nvPr/>
        </p:nvPicPr>
        <p:blipFill>
          <a:blip r:embed="rId4">
            <a:alphaModFix/>
          </a:blip>
          <a:stretch>
            <a:fillRect/>
          </a:stretch>
        </p:blipFill>
        <p:spPr>
          <a:xfrm>
            <a:off x="3478500" y="1905000"/>
            <a:ext cx="2690550" cy="1881625"/>
          </a:xfrm>
          <a:prstGeom prst="rect">
            <a:avLst/>
          </a:prstGeom>
          <a:noFill/>
          <a:ln>
            <a:noFill/>
          </a:ln>
        </p:spPr>
      </p:pic>
      <p:sp>
        <p:nvSpPr>
          <p:cNvPr id="160" name="Google Shape;160;p26"/>
          <p:cNvSpPr txBox="1"/>
          <p:nvPr/>
        </p:nvSpPr>
        <p:spPr>
          <a:xfrm>
            <a:off x="6500375" y="362875"/>
            <a:ext cx="2461200" cy="408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it">
                <a:solidFill>
                  <a:schemeClr val="dk2"/>
                </a:solidFill>
              </a:rPr>
              <a:t>IL SISTEMA LINEARE</a:t>
            </a:r>
            <a:endParaRPr>
              <a:solidFill>
                <a:schemeClr val="dk2"/>
              </a:solidFill>
            </a:endParaRPr>
          </a:p>
          <a:p>
            <a:pPr indent="0" lvl="0" marL="0" rtl="0" algn="l">
              <a:lnSpc>
                <a:spcPct val="115000"/>
              </a:lnSpc>
              <a:spcBef>
                <a:spcPts val="1200"/>
              </a:spcBef>
              <a:spcAft>
                <a:spcPts val="0"/>
              </a:spcAft>
              <a:buNone/>
            </a:pPr>
            <a:r>
              <a:rPr lang="it">
                <a:solidFill>
                  <a:schemeClr val="dk2"/>
                </a:solidFill>
              </a:rPr>
              <a:t>Il sistema lineare riproduce l’economia lineare. Ma quali sono le sue caratteristiche?</a:t>
            </a:r>
            <a:endParaRPr>
              <a:solidFill>
                <a:schemeClr val="dk2"/>
              </a:solidFill>
            </a:endParaRPr>
          </a:p>
          <a:p>
            <a:pPr indent="0" lvl="0" marL="0" rtl="0" algn="l">
              <a:lnSpc>
                <a:spcPct val="115000"/>
              </a:lnSpc>
              <a:spcBef>
                <a:spcPts val="1200"/>
              </a:spcBef>
              <a:spcAft>
                <a:spcPts val="0"/>
              </a:spcAft>
              <a:buNone/>
            </a:pPr>
            <a:r>
              <a:rPr lang="it">
                <a:solidFill>
                  <a:schemeClr val="dk2"/>
                </a:solidFill>
              </a:rPr>
              <a:t>In breve, il sistema lineare:</a:t>
            </a:r>
            <a:endParaRPr>
              <a:solidFill>
                <a:schemeClr val="dk2"/>
              </a:solidFill>
            </a:endParaRPr>
          </a:p>
          <a:p>
            <a:pPr indent="0" lvl="0" marL="0" rtl="0" algn="just">
              <a:lnSpc>
                <a:spcPct val="115000"/>
              </a:lnSpc>
              <a:spcBef>
                <a:spcPts val="1200"/>
              </a:spcBef>
              <a:spcAft>
                <a:spcPts val="0"/>
              </a:spcAft>
              <a:buNone/>
            </a:pPr>
            <a:r>
              <a:rPr lang="it">
                <a:solidFill>
                  <a:schemeClr val="dk1"/>
                </a:solidFill>
              </a:rPr>
              <a:t>1) Non è sostenibile. </a:t>
            </a:r>
            <a:endParaRPr>
              <a:solidFill>
                <a:schemeClr val="dk1"/>
              </a:solidFill>
            </a:endParaRPr>
          </a:p>
          <a:p>
            <a:pPr indent="0" lvl="0" marL="0" rtl="0" algn="just">
              <a:lnSpc>
                <a:spcPct val="115000"/>
              </a:lnSpc>
              <a:spcBef>
                <a:spcPts val="0"/>
              </a:spcBef>
              <a:spcAft>
                <a:spcPts val="0"/>
              </a:spcAft>
              <a:buNone/>
            </a:pPr>
            <a:r>
              <a:rPr lang="it">
                <a:solidFill>
                  <a:schemeClr val="dk1"/>
                </a:solidFill>
              </a:rPr>
              <a:t>2) Fino a poco tempo fa si usava questo sistema.</a:t>
            </a:r>
            <a:endParaRPr>
              <a:solidFill>
                <a:schemeClr val="dk1"/>
              </a:solidFill>
            </a:endParaRPr>
          </a:p>
          <a:p>
            <a:pPr indent="0" lvl="0" marL="0" rtl="0" algn="just">
              <a:lnSpc>
                <a:spcPct val="115000"/>
              </a:lnSpc>
              <a:spcBef>
                <a:spcPts val="0"/>
              </a:spcBef>
              <a:spcAft>
                <a:spcPts val="0"/>
              </a:spcAft>
              <a:buNone/>
            </a:pPr>
            <a:r>
              <a:rPr lang="it">
                <a:solidFill>
                  <a:schemeClr val="dk1"/>
                </a:solidFill>
              </a:rPr>
              <a:t>3)Tiene conto solo dei bisogni attuali e non di quelli futuri.</a:t>
            </a:r>
            <a:endParaRPr>
              <a:solidFill>
                <a:schemeClr val="dk1"/>
              </a:solidFill>
            </a:endParaRPr>
          </a:p>
          <a:p>
            <a:pPr indent="0" lvl="0" marL="0" rtl="0" algn="just">
              <a:lnSpc>
                <a:spcPct val="115000"/>
              </a:lnSpc>
              <a:spcBef>
                <a:spcPts val="0"/>
              </a:spcBef>
              <a:spcAft>
                <a:spcPts val="0"/>
              </a:spcAft>
              <a:buNone/>
            </a:pPr>
            <a:r>
              <a:rPr lang="it">
                <a:solidFill>
                  <a:schemeClr val="dk1"/>
                </a:solidFill>
              </a:rPr>
              <a:t>4)Ha un forte impatto ambientale.</a:t>
            </a:r>
            <a:endParaRPr>
              <a:solidFill>
                <a:schemeClr val="dk1"/>
              </a:solidFill>
            </a:endParaRPr>
          </a:p>
          <a:p>
            <a:pPr indent="0" lvl="0" marL="0" rtl="0" algn="l">
              <a:lnSpc>
                <a:spcPct val="115000"/>
              </a:lnSpc>
              <a:spcBef>
                <a:spcPts val="0"/>
              </a:spcBef>
              <a:spcAft>
                <a:spcPts val="1200"/>
              </a:spcAft>
              <a:buClr>
                <a:schemeClr val="dk1"/>
              </a:buClr>
              <a:buSzPts val="1100"/>
              <a:buFont typeface="Arial"/>
              <a:buNone/>
            </a:pPr>
            <a:r>
              <a:t/>
            </a:r>
            <a:endParaRPr>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7"/>
          <p:cNvSpPr txBox="1"/>
          <p:nvPr>
            <p:ph idx="1" type="body"/>
          </p:nvPr>
        </p:nvSpPr>
        <p:spPr>
          <a:xfrm>
            <a:off x="248600" y="269400"/>
            <a:ext cx="2808000" cy="4574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it" sz="1400">
                <a:solidFill>
                  <a:schemeClr val="dk1"/>
                </a:solidFill>
              </a:rPr>
              <a:t>VITA DI UN BENE CON QUESTO SISTEMA</a:t>
            </a:r>
            <a:endParaRPr sz="1400">
              <a:solidFill>
                <a:schemeClr val="dk1"/>
              </a:solidFill>
            </a:endParaRPr>
          </a:p>
          <a:p>
            <a:pPr indent="0" lvl="0" marL="0" rtl="0" algn="just">
              <a:spcBef>
                <a:spcPts val="0"/>
              </a:spcBef>
              <a:spcAft>
                <a:spcPts val="0"/>
              </a:spcAft>
              <a:buClr>
                <a:schemeClr val="dk1"/>
              </a:buClr>
              <a:buSzPts val="1100"/>
              <a:buFont typeface="Arial"/>
              <a:buNone/>
            </a:pPr>
            <a:r>
              <a:rPr lang="it" sz="1400">
                <a:solidFill>
                  <a:schemeClr val="dk1"/>
                </a:solidFill>
              </a:rPr>
              <a:t>1)Si estraggono le materie prime.</a:t>
            </a:r>
            <a:endParaRPr sz="1400">
              <a:solidFill>
                <a:schemeClr val="dk1"/>
              </a:solidFill>
            </a:endParaRPr>
          </a:p>
          <a:p>
            <a:pPr indent="0" lvl="0" marL="0" rtl="0" algn="just">
              <a:spcBef>
                <a:spcPts val="0"/>
              </a:spcBef>
              <a:spcAft>
                <a:spcPts val="0"/>
              </a:spcAft>
              <a:buClr>
                <a:schemeClr val="dk1"/>
              </a:buClr>
              <a:buSzPts val="1100"/>
              <a:buFont typeface="Arial"/>
              <a:buNone/>
            </a:pPr>
            <a:r>
              <a:rPr lang="it" sz="1400">
                <a:solidFill>
                  <a:schemeClr val="dk1"/>
                </a:solidFill>
              </a:rPr>
              <a:t>2)SI produce e crea il bene.</a:t>
            </a:r>
            <a:endParaRPr sz="1400">
              <a:solidFill>
                <a:schemeClr val="dk1"/>
              </a:solidFill>
            </a:endParaRPr>
          </a:p>
          <a:p>
            <a:pPr indent="0" lvl="0" marL="0" rtl="0" algn="just">
              <a:spcBef>
                <a:spcPts val="0"/>
              </a:spcBef>
              <a:spcAft>
                <a:spcPts val="0"/>
              </a:spcAft>
              <a:buClr>
                <a:schemeClr val="dk1"/>
              </a:buClr>
              <a:buSzPts val="1100"/>
              <a:buFont typeface="Arial"/>
              <a:buNone/>
            </a:pPr>
            <a:r>
              <a:rPr lang="it" sz="1400">
                <a:solidFill>
                  <a:schemeClr val="dk1"/>
                </a:solidFill>
              </a:rPr>
              <a:t>3)Si distribuisce.</a:t>
            </a:r>
            <a:endParaRPr sz="1400">
              <a:solidFill>
                <a:schemeClr val="dk1"/>
              </a:solidFill>
            </a:endParaRPr>
          </a:p>
          <a:p>
            <a:pPr indent="0" lvl="0" marL="0" rtl="0" algn="just">
              <a:spcBef>
                <a:spcPts val="0"/>
              </a:spcBef>
              <a:spcAft>
                <a:spcPts val="0"/>
              </a:spcAft>
              <a:buClr>
                <a:schemeClr val="dk1"/>
              </a:buClr>
              <a:buSzPts val="1100"/>
              <a:buFont typeface="Arial"/>
              <a:buNone/>
            </a:pPr>
            <a:r>
              <a:rPr lang="it" sz="1400">
                <a:solidFill>
                  <a:schemeClr val="dk1"/>
                </a:solidFill>
              </a:rPr>
              <a:t>4)Viene utilizzato.</a:t>
            </a:r>
            <a:endParaRPr sz="1400">
              <a:solidFill>
                <a:schemeClr val="dk1"/>
              </a:solidFill>
            </a:endParaRPr>
          </a:p>
          <a:p>
            <a:pPr indent="0" lvl="0" marL="0" rtl="0" algn="just">
              <a:spcBef>
                <a:spcPts val="0"/>
              </a:spcBef>
              <a:spcAft>
                <a:spcPts val="0"/>
              </a:spcAft>
              <a:buClr>
                <a:schemeClr val="dk1"/>
              </a:buClr>
              <a:buSzPts val="1100"/>
              <a:buFont typeface="Arial"/>
              <a:buNone/>
            </a:pPr>
            <a:r>
              <a:rPr lang="it" sz="1400">
                <a:solidFill>
                  <a:schemeClr val="dk1"/>
                </a:solidFill>
              </a:rPr>
              <a:t>5)Si smaltisce.</a:t>
            </a:r>
            <a:endParaRPr sz="1400">
              <a:solidFill>
                <a:schemeClr val="dk1"/>
              </a:solidFill>
            </a:endParaRPr>
          </a:p>
          <a:p>
            <a:pPr indent="0" lvl="0" marL="0" rtl="0" algn="just">
              <a:spcBef>
                <a:spcPts val="0"/>
              </a:spcBef>
              <a:spcAft>
                <a:spcPts val="0"/>
              </a:spcAft>
              <a:buClr>
                <a:schemeClr val="dk1"/>
              </a:buClr>
              <a:buSzPts val="1100"/>
              <a:buFont typeface="Arial"/>
              <a:buNone/>
            </a:pPr>
            <a:br>
              <a:rPr lang="it" sz="1400">
                <a:solidFill>
                  <a:schemeClr val="dk1"/>
                </a:solidFill>
              </a:rPr>
            </a:br>
            <a:r>
              <a:rPr lang="it" sz="1400">
                <a:solidFill>
                  <a:schemeClr val="dk1"/>
                </a:solidFill>
              </a:rPr>
              <a:t>LE 4R</a:t>
            </a:r>
            <a:endParaRPr sz="1400">
              <a:solidFill>
                <a:schemeClr val="dk1"/>
              </a:solidFill>
            </a:endParaRPr>
          </a:p>
          <a:p>
            <a:pPr indent="0" lvl="0" marL="0" rtl="0" algn="just">
              <a:spcBef>
                <a:spcPts val="0"/>
              </a:spcBef>
              <a:spcAft>
                <a:spcPts val="0"/>
              </a:spcAft>
              <a:buClr>
                <a:schemeClr val="dk1"/>
              </a:buClr>
              <a:buSzPts val="1100"/>
              <a:buFont typeface="Arial"/>
              <a:buNone/>
            </a:pPr>
            <a:r>
              <a:rPr lang="it" sz="1400">
                <a:solidFill>
                  <a:schemeClr val="dk1"/>
                </a:solidFill>
              </a:rPr>
              <a:t>Cosa sono?</a:t>
            </a:r>
            <a:endParaRPr sz="1400">
              <a:solidFill>
                <a:schemeClr val="dk1"/>
              </a:solidFill>
            </a:endParaRPr>
          </a:p>
          <a:p>
            <a:pPr indent="0" lvl="0" marL="0" rtl="0" algn="just">
              <a:spcBef>
                <a:spcPts val="0"/>
              </a:spcBef>
              <a:spcAft>
                <a:spcPts val="0"/>
              </a:spcAft>
              <a:buClr>
                <a:schemeClr val="dk1"/>
              </a:buClr>
              <a:buSzPts val="1100"/>
              <a:buFont typeface="Arial"/>
              <a:buNone/>
            </a:pPr>
            <a:r>
              <a:rPr lang="it" sz="1400">
                <a:solidFill>
                  <a:schemeClr val="dk1"/>
                </a:solidFill>
              </a:rPr>
              <a:t>Sono regole per inquinare meno e sono 4</a:t>
            </a:r>
            <a:endParaRPr sz="1400">
              <a:solidFill>
                <a:schemeClr val="dk1"/>
              </a:solidFill>
            </a:endParaRPr>
          </a:p>
          <a:p>
            <a:pPr indent="0" lvl="0" marL="0" rtl="0" algn="just">
              <a:spcBef>
                <a:spcPts val="0"/>
              </a:spcBef>
              <a:spcAft>
                <a:spcPts val="0"/>
              </a:spcAft>
              <a:buClr>
                <a:schemeClr val="dk1"/>
              </a:buClr>
              <a:buSzPts val="1100"/>
              <a:buFont typeface="Arial"/>
              <a:buNone/>
            </a:pPr>
            <a:r>
              <a:rPr lang="it" sz="1400">
                <a:solidFill>
                  <a:schemeClr val="dk1"/>
                </a:solidFill>
              </a:rPr>
              <a:t>1)RIDUZIONE</a:t>
            </a:r>
            <a:endParaRPr sz="1400">
              <a:solidFill>
                <a:schemeClr val="dk1"/>
              </a:solidFill>
            </a:endParaRPr>
          </a:p>
          <a:p>
            <a:pPr indent="0" lvl="0" marL="0" rtl="0" algn="just">
              <a:spcBef>
                <a:spcPts val="0"/>
              </a:spcBef>
              <a:spcAft>
                <a:spcPts val="0"/>
              </a:spcAft>
              <a:buClr>
                <a:schemeClr val="dk1"/>
              </a:buClr>
              <a:buSzPts val="1100"/>
              <a:buFont typeface="Arial"/>
              <a:buNone/>
            </a:pPr>
            <a:r>
              <a:rPr lang="it" sz="1400">
                <a:solidFill>
                  <a:schemeClr val="dk1"/>
                </a:solidFill>
              </a:rPr>
              <a:t>2)RIUSO</a:t>
            </a:r>
            <a:br>
              <a:rPr lang="it" sz="1400">
                <a:solidFill>
                  <a:schemeClr val="dk1"/>
                </a:solidFill>
              </a:rPr>
            </a:br>
            <a:r>
              <a:rPr lang="it" sz="1400">
                <a:solidFill>
                  <a:schemeClr val="dk1"/>
                </a:solidFill>
              </a:rPr>
              <a:t>3)RECUPERO</a:t>
            </a:r>
            <a:br>
              <a:rPr lang="it" sz="1400">
                <a:solidFill>
                  <a:schemeClr val="dk1"/>
                </a:solidFill>
              </a:rPr>
            </a:br>
            <a:r>
              <a:rPr lang="it" sz="1400">
                <a:solidFill>
                  <a:schemeClr val="dk1"/>
                </a:solidFill>
              </a:rPr>
              <a:t>4)RICICLAGGIO</a:t>
            </a:r>
            <a:endParaRPr sz="1400">
              <a:solidFill>
                <a:schemeClr val="dk1"/>
              </a:solidFill>
            </a:endParaRPr>
          </a:p>
          <a:p>
            <a:pPr indent="0" lvl="0" marL="0" rtl="0" algn="l">
              <a:spcBef>
                <a:spcPts val="0"/>
              </a:spcBef>
              <a:spcAft>
                <a:spcPts val="1200"/>
              </a:spcAft>
              <a:buNone/>
            </a:pPr>
            <a:r>
              <a:t/>
            </a:r>
            <a:endParaRPr sz="1400"/>
          </a:p>
        </p:txBody>
      </p:sp>
      <p:pic>
        <p:nvPicPr>
          <p:cNvPr id="166" name="Google Shape;166;p27"/>
          <p:cNvPicPr preferRelativeResize="0"/>
          <p:nvPr/>
        </p:nvPicPr>
        <p:blipFill>
          <a:blip r:embed="rId3">
            <a:alphaModFix/>
          </a:blip>
          <a:stretch>
            <a:fillRect/>
          </a:stretch>
        </p:blipFill>
        <p:spPr>
          <a:xfrm>
            <a:off x="3439525" y="2383250"/>
            <a:ext cx="4891200" cy="2525075"/>
          </a:xfrm>
          <a:prstGeom prst="rect">
            <a:avLst/>
          </a:prstGeom>
          <a:noFill/>
          <a:ln>
            <a:noFill/>
          </a:ln>
        </p:spPr>
      </p:pic>
      <p:sp>
        <p:nvSpPr>
          <p:cNvPr id="167" name="Google Shape;167;p27"/>
          <p:cNvSpPr txBox="1"/>
          <p:nvPr/>
        </p:nvSpPr>
        <p:spPr>
          <a:xfrm>
            <a:off x="3439525" y="457550"/>
            <a:ext cx="4891200" cy="1925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it">
                <a:solidFill>
                  <a:schemeClr val="dk1"/>
                </a:solidFill>
              </a:rPr>
              <a:t>Queste regole vengono rispettate dal…</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it">
                <a:solidFill>
                  <a:schemeClr val="dk1"/>
                </a:solidFill>
              </a:rPr>
              <a:t>SISTEMA CIRCOLARE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it">
                <a:solidFill>
                  <a:schemeClr val="dk1"/>
                </a:solidFill>
              </a:rPr>
              <a:t>1)E’ sostenibile</a:t>
            </a:r>
            <a:endParaRPr>
              <a:solidFill>
                <a:schemeClr val="dk1"/>
              </a:solidFill>
            </a:endParaRPr>
          </a:p>
          <a:p>
            <a:pPr indent="0" lvl="0" marL="0" rtl="0" algn="just">
              <a:lnSpc>
                <a:spcPct val="115000"/>
              </a:lnSpc>
              <a:spcBef>
                <a:spcPts val="300"/>
              </a:spcBef>
              <a:spcAft>
                <a:spcPts val="0"/>
              </a:spcAft>
              <a:buClr>
                <a:schemeClr val="dk1"/>
              </a:buClr>
              <a:buSzPts val="1100"/>
              <a:buFont typeface="Arial"/>
              <a:buNone/>
            </a:pPr>
            <a:r>
              <a:rPr lang="it">
                <a:solidFill>
                  <a:schemeClr val="dk1"/>
                </a:solidFill>
              </a:rPr>
              <a:t>2)Adesso si usa questo sistema</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it">
                <a:solidFill>
                  <a:schemeClr val="dk1"/>
                </a:solidFill>
              </a:rPr>
              <a:t>3)Tiene conto dei bisogni futuri</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it">
                <a:solidFill>
                  <a:schemeClr val="dk1"/>
                </a:solidFill>
              </a:rPr>
              <a:t>4)Ha un basso impatto ambientale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it">
                <a:solidFill>
                  <a:schemeClr val="dk1"/>
                </a:solidFill>
              </a:rPr>
              <a:t>5)Riesce a dare nuova vita agli “scarti”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8"/>
          <p:cNvSpPr txBox="1"/>
          <p:nvPr>
            <p:ph idx="1" type="body"/>
          </p:nvPr>
        </p:nvSpPr>
        <p:spPr>
          <a:xfrm>
            <a:off x="311700" y="473325"/>
            <a:ext cx="2808000" cy="40956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Clr>
                <a:schemeClr val="dk1"/>
              </a:buClr>
              <a:buSzPts val="1100"/>
              <a:buFont typeface="Arial"/>
              <a:buNone/>
            </a:pPr>
            <a:r>
              <a:rPr lang="it" sz="1400">
                <a:solidFill>
                  <a:schemeClr val="dk1"/>
                </a:solidFill>
              </a:rPr>
              <a:t>COME VIVERE IN MODO SOSTENIBILE</a:t>
            </a:r>
            <a:endParaRPr sz="1400">
              <a:solidFill>
                <a:schemeClr val="dk1"/>
              </a:solidFill>
            </a:endParaRPr>
          </a:p>
          <a:p>
            <a:pPr indent="0" lvl="0" marL="0" rtl="0" algn="just">
              <a:spcBef>
                <a:spcPts val="0"/>
              </a:spcBef>
              <a:spcAft>
                <a:spcPts val="0"/>
              </a:spcAft>
              <a:buClr>
                <a:schemeClr val="dk1"/>
              </a:buClr>
              <a:buSzPts val="1100"/>
              <a:buFont typeface="Arial"/>
              <a:buNone/>
            </a:pPr>
            <a:r>
              <a:rPr lang="it" sz="1400">
                <a:solidFill>
                  <a:schemeClr val="dk1"/>
                </a:solidFill>
              </a:rPr>
              <a:t>Da qualche anno la tecnologia ci ha aiutati a vivere con più sostenibilità ad esempio le pale eoliche che attraverso il vento producono energia pulita; i pannelli solari per riscaldare l’acqua attraverso i raggi solari, ma ci sono azioni che possiamo fare e dobbiamo fare anche noi, possono sembrare inutili ma ogni piccolo gesto conta, quindi ecco alcuni consigli:</a:t>
            </a:r>
            <a:endParaRPr sz="1400">
              <a:solidFill>
                <a:schemeClr val="dk1"/>
              </a:solidFill>
            </a:endParaRPr>
          </a:p>
          <a:p>
            <a:pPr indent="0" lvl="0" marL="0" rtl="0" algn="l">
              <a:spcBef>
                <a:spcPts val="0"/>
              </a:spcBef>
              <a:spcAft>
                <a:spcPts val="1200"/>
              </a:spcAft>
              <a:buNone/>
            </a:pPr>
            <a:r>
              <a:t/>
            </a:r>
            <a:endParaRPr/>
          </a:p>
        </p:txBody>
      </p:sp>
      <p:sp>
        <p:nvSpPr>
          <p:cNvPr id="173" name="Google Shape;173;p28"/>
          <p:cNvSpPr txBox="1"/>
          <p:nvPr/>
        </p:nvSpPr>
        <p:spPr>
          <a:xfrm>
            <a:off x="3265975" y="489100"/>
            <a:ext cx="2666400" cy="4365300"/>
          </a:xfrm>
          <a:prstGeom prst="rect">
            <a:avLst/>
          </a:prstGeom>
          <a:noFill/>
          <a:ln>
            <a:noFill/>
          </a:ln>
        </p:spPr>
        <p:txBody>
          <a:bodyPr anchorCtr="0" anchor="t" bIns="91425" lIns="91425" spcFirstLastPara="1" rIns="91425" wrap="square" tIns="91425">
            <a:spAutoFit/>
          </a:bodyPr>
          <a:lstStyle/>
          <a:p>
            <a:pPr indent="-317500" lvl="0" marL="457200" rtl="0" algn="just">
              <a:lnSpc>
                <a:spcPct val="115000"/>
              </a:lnSpc>
              <a:spcBef>
                <a:spcPts val="0"/>
              </a:spcBef>
              <a:spcAft>
                <a:spcPts val="0"/>
              </a:spcAft>
              <a:buClr>
                <a:schemeClr val="dk1"/>
              </a:buClr>
              <a:buSzPts val="1400"/>
              <a:buChar char="-"/>
            </a:pPr>
            <a:r>
              <a:rPr lang="it">
                <a:solidFill>
                  <a:schemeClr val="dk1"/>
                </a:solidFill>
              </a:rPr>
              <a:t>fai sempre la raccolta differenziata: in questo modo potrai dare nuova vita ai tuoi “rifiuti”</a:t>
            </a:r>
            <a:endParaRPr>
              <a:solidFill>
                <a:schemeClr val="dk1"/>
              </a:solidFill>
            </a:endParaRPr>
          </a:p>
          <a:p>
            <a:pPr indent="-317500" lvl="0" marL="457200" rtl="0" algn="just">
              <a:lnSpc>
                <a:spcPct val="115000"/>
              </a:lnSpc>
              <a:spcBef>
                <a:spcPts val="0"/>
              </a:spcBef>
              <a:spcAft>
                <a:spcPts val="0"/>
              </a:spcAft>
              <a:buClr>
                <a:schemeClr val="dk1"/>
              </a:buClr>
              <a:buSzPts val="1400"/>
              <a:buChar char="-"/>
            </a:pPr>
            <a:r>
              <a:rPr lang="it">
                <a:solidFill>
                  <a:schemeClr val="dk1"/>
                </a:solidFill>
              </a:rPr>
              <a:t>non buttare spazzatura per terra: una sola sigaretta impiega moltissimi anni per essere smaltita nel terreno e ovviamente questo porta ad inquinare moltissimo il terreno stesso o l’acqua</a:t>
            </a:r>
            <a:endParaRPr>
              <a:solidFill>
                <a:schemeClr val="dk1"/>
              </a:solidFill>
            </a:endParaRPr>
          </a:p>
          <a:p>
            <a:pPr indent="-317500" lvl="0" marL="457200" rtl="0" algn="just">
              <a:lnSpc>
                <a:spcPct val="115000"/>
              </a:lnSpc>
              <a:spcBef>
                <a:spcPts val="0"/>
              </a:spcBef>
              <a:spcAft>
                <a:spcPts val="0"/>
              </a:spcAft>
              <a:buClr>
                <a:schemeClr val="dk1"/>
              </a:buClr>
              <a:buSzPts val="1400"/>
              <a:buChar char="-"/>
            </a:pPr>
            <a:r>
              <a:rPr lang="it">
                <a:solidFill>
                  <a:schemeClr val="dk1"/>
                </a:solidFill>
              </a:rPr>
              <a:t>non sprecare l’acqua: chiudi il rubinetto quando ti insaponi le mani o quando lavi i denti </a:t>
            </a:r>
            <a:endParaRPr/>
          </a:p>
        </p:txBody>
      </p:sp>
      <p:sp>
        <p:nvSpPr>
          <p:cNvPr id="174" name="Google Shape;174;p28"/>
          <p:cNvSpPr txBox="1"/>
          <p:nvPr/>
        </p:nvSpPr>
        <p:spPr>
          <a:xfrm>
            <a:off x="6247925" y="489100"/>
            <a:ext cx="2414100" cy="2598300"/>
          </a:xfrm>
          <a:prstGeom prst="rect">
            <a:avLst/>
          </a:prstGeom>
          <a:noFill/>
          <a:ln>
            <a:noFill/>
          </a:ln>
        </p:spPr>
        <p:txBody>
          <a:bodyPr anchorCtr="0" anchor="t" bIns="91425" lIns="91425" spcFirstLastPara="1" rIns="91425" wrap="square" tIns="91425">
            <a:spAutoFit/>
          </a:bodyPr>
          <a:lstStyle/>
          <a:p>
            <a:pPr indent="-317500" lvl="0" marL="457200" rtl="0" algn="just">
              <a:lnSpc>
                <a:spcPct val="115000"/>
              </a:lnSpc>
              <a:spcBef>
                <a:spcPts val="0"/>
              </a:spcBef>
              <a:spcAft>
                <a:spcPts val="0"/>
              </a:spcAft>
              <a:buClr>
                <a:schemeClr val="dk1"/>
              </a:buClr>
              <a:buSzPts val="1400"/>
              <a:buChar char="-"/>
            </a:pPr>
            <a:r>
              <a:rPr lang="it">
                <a:solidFill>
                  <a:schemeClr val="dk1"/>
                </a:solidFill>
              </a:rPr>
              <a:t>spegni sempre la luce quando esci da una stanza.</a:t>
            </a:r>
            <a:endParaRPr>
              <a:solidFill>
                <a:schemeClr val="dk1"/>
              </a:solidFill>
            </a:endParaRPr>
          </a:p>
          <a:p>
            <a:pPr indent="0" lvl="0" marL="457200" rtl="0" algn="just">
              <a:lnSpc>
                <a:spcPct val="115000"/>
              </a:lnSpc>
              <a:spcBef>
                <a:spcPts val="0"/>
              </a:spcBef>
              <a:spcAft>
                <a:spcPts val="0"/>
              </a:spcAft>
              <a:buNone/>
            </a:pPr>
            <a:r>
              <a:t/>
            </a:r>
            <a:endParaRPr>
              <a:solidFill>
                <a:schemeClr val="dk1"/>
              </a:solidFill>
            </a:endParaRPr>
          </a:p>
          <a:p>
            <a:pPr indent="0" lvl="0" marL="457200" rtl="0" algn="just">
              <a:lnSpc>
                <a:spcPct val="115000"/>
              </a:lnSpc>
              <a:spcBef>
                <a:spcPts val="0"/>
              </a:spcBef>
              <a:spcAft>
                <a:spcPts val="0"/>
              </a:spcAft>
              <a:buNone/>
            </a:pPr>
            <a:r>
              <a:rPr lang="it">
                <a:solidFill>
                  <a:schemeClr val="dk1"/>
                </a:solidFill>
              </a:rPr>
              <a:t>Noi ti abbiamo dato qualche consiglio, ora sta a te scegliere se seguirli o no.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9"/>
          <p:cNvSpPr txBox="1"/>
          <p:nvPr>
            <p:ph type="title"/>
          </p:nvPr>
        </p:nvSpPr>
        <p:spPr>
          <a:xfrm>
            <a:off x="311700" y="555600"/>
            <a:ext cx="82557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it"/>
              <a:t>EDUCAZIONE MOTORIA: IL CALCIO</a:t>
            </a:r>
            <a:endParaRPr/>
          </a:p>
        </p:txBody>
      </p:sp>
      <p:sp>
        <p:nvSpPr>
          <p:cNvPr id="180" name="Google Shape;180;p29"/>
          <p:cNvSpPr txBox="1"/>
          <p:nvPr>
            <p:ph idx="1" type="body"/>
          </p:nvPr>
        </p:nvSpPr>
        <p:spPr>
          <a:xfrm>
            <a:off x="311700" y="1389600"/>
            <a:ext cx="2808000" cy="160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1" name="Google Shape;181;p29"/>
          <p:cNvPicPr preferRelativeResize="0"/>
          <p:nvPr/>
        </p:nvPicPr>
        <p:blipFill>
          <a:blip r:embed="rId3">
            <a:alphaModFix/>
          </a:blip>
          <a:stretch>
            <a:fillRect/>
          </a:stretch>
        </p:blipFill>
        <p:spPr>
          <a:xfrm>
            <a:off x="286950" y="1389600"/>
            <a:ext cx="2857500" cy="1600200"/>
          </a:xfrm>
          <a:prstGeom prst="rect">
            <a:avLst/>
          </a:prstGeom>
          <a:noFill/>
          <a:ln>
            <a:noFill/>
          </a:ln>
        </p:spPr>
      </p:pic>
      <p:sp>
        <p:nvSpPr>
          <p:cNvPr id="182" name="Google Shape;182;p29"/>
          <p:cNvSpPr txBox="1"/>
          <p:nvPr/>
        </p:nvSpPr>
        <p:spPr>
          <a:xfrm>
            <a:off x="268225" y="3076625"/>
            <a:ext cx="2950500" cy="19086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lang="it"/>
              <a:t>A calcio si gioca in un campo da 105 x 75. Ci sono 2 porte e 2 squadre da 11 giocatori, si gioca con una palla. I giocatori ricoprono diversi ruoli:il portiere, il difensore, il centrocampista e gli attaccanti. L’obiettivo è fare gol.</a:t>
            </a:r>
            <a:endParaRPr/>
          </a:p>
          <a:p>
            <a:pPr indent="0" lvl="0" marL="0" rtl="0" algn="just">
              <a:spcBef>
                <a:spcPts val="0"/>
              </a:spcBef>
              <a:spcAft>
                <a:spcPts val="0"/>
              </a:spcAft>
              <a:buNone/>
            </a:pPr>
            <a:r>
              <a:t/>
            </a:r>
            <a:endParaRPr/>
          </a:p>
        </p:txBody>
      </p:sp>
      <p:sp>
        <p:nvSpPr>
          <p:cNvPr id="183" name="Google Shape;183;p29"/>
          <p:cNvSpPr txBox="1"/>
          <p:nvPr/>
        </p:nvSpPr>
        <p:spPr>
          <a:xfrm>
            <a:off x="3297525" y="1419975"/>
            <a:ext cx="2508600" cy="32016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lang="it"/>
              <a:t>Ci sono anche un arbitro che stabilisce se c’è stato un comportamento scorretto da parte dei giocatori (fallo) ed assegna eventuali punizioni: calcio di punizione o calcio di rigore, cartelli gialli per ammonire o rossi, equivalente a due gialli per espellere e far uscire uno o più giocatori dal campo. Un giocatore espulso salta una una o più partite.</a:t>
            </a:r>
            <a:endParaRPr/>
          </a:p>
          <a:p>
            <a:pPr indent="0" lvl="0" marL="0" rtl="0" algn="just">
              <a:spcBef>
                <a:spcPts val="0"/>
              </a:spcBef>
              <a:spcAft>
                <a:spcPts val="0"/>
              </a:spcAft>
              <a:buNone/>
            </a:pPr>
            <a:r>
              <a:t/>
            </a:r>
            <a:endParaRPr/>
          </a:p>
        </p:txBody>
      </p:sp>
      <p:sp>
        <p:nvSpPr>
          <p:cNvPr id="184" name="Google Shape;184;p29"/>
          <p:cNvSpPr txBox="1"/>
          <p:nvPr/>
        </p:nvSpPr>
        <p:spPr>
          <a:xfrm>
            <a:off x="6011275" y="1561975"/>
            <a:ext cx="2556000" cy="3632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lang="it"/>
              <a:t>Ci sono, inoltre, altri due “giudici” in campo, i guardalinee,assistenti che comunicando con l’arbitro centrale, e rimanendo ai lati del campo che indicano se la palla è ancora all’interno del terreno di gioco o se un giocatore è in fuorigioco. Con questo termine si indica quella situazione nella quale si viene a trovare un calciatore che sia alle spalle di due giocatori avversari quando parte un passaggio.</a:t>
            </a:r>
            <a:endParaRPr/>
          </a:p>
          <a:p>
            <a:pPr indent="0" lvl="0" marL="0" rtl="0" algn="just">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0"/>
          <p:cNvSpPr txBox="1"/>
          <p:nvPr>
            <p:ph idx="1" type="body"/>
          </p:nvPr>
        </p:nvSpPr>
        <p:spPr>
          <a:xfrm>
            <a:off x="311700" y="220875"/>
            <a:ext cx="2670300" cy="47100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it" sz="1400"/>
              <a:t>Nel gioco del calcio, una rimessa dalla linea laterale viene assegnata alla squadra avversaria del calciatore che per ultimo ha toccato il pallone prima che questo abbia interamente superato la linea laterale, sia a terra sia in aria. Essa è disciplinata dal punto 15 del regolamento. Un calcio angolo viene assegnato quando il pallone, toccato per ultimo da un calciatore della squadra  difendente, ha interamente superato la linea di porta, sia a terra sia in aria, senza che una rete sia stata segnata.</a:t>
            </a:r>
            <a:endParaRPr sz="1400"/>
          </a:p>
          <a:p>
            <a:pPr indent="0" lvl="0" marL="0" rtl="0" algn="just">
              <a:spcBef>
                <a:spcPts val="1200"/>
              </a:spcBef>
              <a:spcAft>
                <a:spcPts val="1200"/>
              </a:spcAft>
              <a:buNone/>
            </a:pPr>
            <a:r>
              <a:t/>
            </a:r>
            <a:endParaRPr sz="1400"/>
          </a:p>
        </p:txBody>
      </p:sp>
      <p:sp>
        <p:nvSpPr>
          <p:cNvPr id="190" name="Google Shape;190;p30"/>
          <p:cNvSpPr txBox="1"/>
          <p:nvPr/>
        </p:nvSpPr>
        <p:spPr>
          <a:xfrm>
            <a:off x="3061075" y="331325"/>
            <a:ext cx="2863500" cy="3632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lang="it"/>
              <a:t>I TORNEI</a:t>
            </a:r>
            <a:endParaRPr/>
          </a:p>
          <a:p>
            <a:pPr indent="0" lvl="0" marL="0" rtl="0" algn="just">
              <a:spcBef>
                <a:spcPts val="0"/>
              </a:spcBef>
              <a:spcAft>
                <a:spcPts val="0"/>
              </a:spcAft>
              <a:buClr>
                <a:schemeClr val="dk1"/>
              </a:buClr>
              <a:buSzPts val="1100"/>
              <a:buFont typeface="Arial"/>
              <a:buNone/>
            </a:pPr>
            <a:r>
              <a:t/>
            </a:r>
            <a:endParaRPr/>
          </a:p>
          <a:p>
            <a:pPr indent="0" lvl="0" marL="0" rtl="0" algn="just">
              <a:spcBef>
                <a:spcPts val="0"/>
              </a:spcBef>
              <a:spcAft>
                <a:spcPts val="0"/>
              </a:spcAft>
              <a:buNone/>
            </a:pPr>
            <a:r>
              <a:rPr lang="it"/>
              <a:t>Oltre ai vari tornei nazionali le squadre di club possono anche partecipare all</a:t>
            </a:r>
            <a:r>
              <a:rPr lang="it"/>
              <a:t>a UEFA Champions League, meglio nota come Champions League o semplicemente Champions, è la più prestigiosa competizione calcistica continentale per squadre di club organizzata dalla UEFA.</a:t>
            </a:r>
            <a:endParaRPr/>
          </a:p>
          <a:p>
            <a:pPr indent="0" lvl="0" marL="0" rtl="0" algn="just">
              <a:spcBef>
                <a:spcPts val="0"/>
              </a:spcBef>
              <a:spcAft>
                <a:spcPts val="0"/>
              </a:spcAft>
              <a:buClr>
                <a:schemeClr val="dk1"/>
              </a:buClr>
              <a:buSzPts val="1100"/>
              <a:buFont typeface="Arial"/>
              <a:buNone/>
            </a:pPr>
            <a:r>
              <a:t/>
            </a:r>
            <a:endParaRPr/>
          </a:p>
          <a:p>
            <a:pPr indent="0" lvl="0" marL="0" rtl="0" algn="just">
              <a:spcBef>
                <a:spcPts val="0"/>
              </a:spcBef>
              <a:spcAft>
                <a:spcPts val="0"/>
              </a:spcAft>
              <a:buClr>
                <a:schemeClr val="dk1"/>
              </a:buClr>
              <a:buSzPts val="1100"/>
              <a:buFont typeface="Arial"/>
              <a:buNone/>
            </a:pPr>
            <a:r>
              <a:t/>
            </a:r>
            <a:endParaRPr/>
          </a:p>
          <a:p>
            <a:pPr indent="0" lvl="0" marL="0" rtl="0" algn="just">
              <a:spcBef>
                <a:spcPts val="0"/>
              </a:spcBef>
              <a:spcAft>
                <a:spcPts val="0"/>
              </a:spcAft>
              <a:buClr>
                <a:schemeClr val="dk1"/>
              </a:buClr>
              <a:buSzPts val="1100"/>
              <a:buFont typeface="Arial"/>
              <a:buNone/>
            </a:pPr>
            <a:r>
              <a:t/>
            </a:r>
            <a:endParaRPr/>
          </a:p>
          <a:p>
            <a:pPr indent="0" lvl="0" marL="0" rtl="0" algn="just">
              <a:spcBef>
                <a:spcPts val="0"/>
              </a:spcBef>
              <a:spcAft>
                <a:spcPts val="0"/>
              </a:spcAft>
              <a:buNone/>
            </a:pPr>
            <a:r>
              <a:t/>
            </a:r>
            <a:endParaRPr/>
          </a:p>
        </p:txBody>
      </p:sp>
      <p:sp>
        <p:nvSpPr>
          <p:cNvPr id="191" name="Google Shape;191;p30"/>
          <p:cNvSpPr txBox="1"/>
          <p:nvPr/>
        </p:nvSpPr>
        <p:spPr>
          <a:xfrm>
            <a:off x="6003650" y="331325"/>
            <a:ext cx="2863500" cy="427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t>I MONDIALI</a:t>
            </a:r>
            <a:endParaRPr/>
          </a:p>
          <a:p>
            <a:pPr indent="0" lvl="0" marL="0" rtl="0" algn="l">
              <a:spcBef>
                <a:spcPts val="0"/>
              </a:spcBef>
              <a:spcAft>
                <a:spcPts val="0"/>
              </a:spcAft>
              <a:buNone/>
            </a:pPr>
            <a:r>
              <a:t/>
            </a:r>
            <a:endParaRPr/>
          </a:p>
          <a:p>
            <a:pPr indent="0" lvl="0" marL="0" rtl="0" algn="just">
              <a:spcBef>
                <a:spcPts val="0"/>
              </a:spcBef>
              <a:spcAft>
                <a:spcPts val="0"/>
              </a:spcAft>
              <a:buClr>
                <a:schemeClr val="dk1"/>
              </a:buClr>
              <a:buSzPts val="1100"/>
              <a:buFont typeface="Arial"/>
              <a:buNone/>
            </a:pPr>
            <a:r>
              <a:rPr lang="it">
                <a:solidFill>
                  <a:schemeClr val="dk1"/>
                </a:solidFill>
              </a:rPr>
              <a:t>Le squadre nazionali, invece, partecipano, ogni 4 anni aiI MONDIALI. Nati nel 1930 da un’ idea del dirigente sportivo francese Jules Rimet, il Mondiale è una competizione, oggi a 32 squadre vincitrici di vari gironi continentali. Viene disputato ogni quattro anni, dal torneo inaugurale del 1930, tranne nel 1942 e nel 1946, quando non si tenne a causa della</a:t>
            </a:r>
            <a:endParaRPr>
              <a:solidFill>
                <a:schemeClr val="dk1"/>
              </a:solidFill>
            </a:endParaRPr>
          </a:p>
          <a:p>
            <a:pPr indent="0" lvl="0" marL="0" rtl="0" algn="just">
              <a:spcBef>
                <a:spcPts val="0"/>
              </a:spcBef>
              <a:spcAft>
                <a:spcPts val="0"/>
              </a:spcAft>
              <a:buClr>
                <a:schemeClr val="dk1"/>
              </a:buClr>
              <a:buSzPts val="1100"/>
              <a:buFont typeface="Arial"/>
              <a:buNone/>
            </a:pPr>
            <a:r>
              <a:rPr lang="it">
                <a:solidFill>
                  <a:schemeClr val="dk1"/>
                </a:solidFill>
              </a:rPr>
              <a:t>seconda guerra mondiale, considerando quella in corso in queste settimane in Qatar, sono state organizzate 22 edizioni del Mondiale.</a:t>
            </a:r>
            <a:endParaRPr/>
          </a:p>
        </p:txBody>
      </p:sp>
      <p:sp>
        <p:nvSpPr>
          <p:cNvPr id="192" name="Google Shape;192;p30"/>
          <p:cNvSpPr txBox="1"/>
          <p:nvPr/>
        </p:nvSpPr>
        <p:spPr>
          <a:xfrm>
            <a:off x="3123975" y="3155525"/>
            <a:ext cx="286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93" name="Google Shape;193;p30"/>
          <p:cNvPicPr preferRelativeResize="0"/>
          <p:nvPr/>
        </p:nvPicPr>
        <p:blipFill>
          <a:blip r:embed="rId3">
            <a:alphaModFix/>
          </a:blip>
          <a:stretch>
            <a:fillRect/>
          </a:stretch>
        </p:blipFill>
        <p:spPr>
          <a:xfrm>
            <a:off x="3064075" y="3010325"/>
            <a:ext cx="2857500" cy="1600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1"/>
          <p:cNvSpPr txBox="1"/>
          <p:nvPr>
            <p:ph idx="1" type="body"/>
          </p:nvPr>
        </p:nvSpPr>
        <p:spPr>
          <a:xfrm>
            <a:off x="343250" y="269400"/>
            <a:ext cx="2808000" cy="3179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it" sz="1400"/>
              <a:t>LA SQUADRA PIÙ VINCENTE DELLA STORIA DEL CALCIO</a:t>
            </a:r>
            <a:endParaRPr sz="1400"/>
          </a:p>
          <a:p>
            <a:pPr indent="0" lvl="0" marL="0" rtl="0" algn="just">
              <a:spcBef>
                <a:spcPts val="1200"/>
              </a:spcBef>
              <a:spcAft>
                <a:spcPts val="0"/>
              </a:spcAft>
              <a:buClr>
                <a:schemeClr val="dk1"/>
              </a:buClr>
              <a:buSzPts val="1100"/>
              <a:buFont typeface="Arial"/>
              <a:buNone/>
            </a:pPr>
            <a:r>
              <a:rPr lang="it" sz="1400"/>
              <a:t>Il Real Madrid Club de Fútbol, conosciuto semplicemente come Real Madrid, è una societ  calcistica spagnola con sede nella città di Madrid. Ha vinto 14 Coppe dei Campioni/UEFA Champions League, 2 Coppe UEFA, 5 Supercoppe UEFA, 3 Coppe Intercontinentali e 4 Coppe del mondo per club, oltre ad una Coppa Iberoamericana. Considerando anche i trofei nazionali il Real ha vinto 97 trofei ufficiali.</a:t>
            </a:r>
            <a:endParaRPr sz="1400"/>
          </a:p>
          <a:p>
            <a:pPr indent="0" lvl="0" marL="0" rtl="0" algn="just">
              <a:spcBef>
                <a:spcPts val="1200"/>
              </a:spcBef>
              <a:spcAft>
                <a:spcPts val="1200"/>
              </a:spcAft>
              <a:buNone/>
            </a:pPr>
            <a:r>
              <a:t/>
            </a:r>
            <a:endParaRPr sz="1400"/>
          </a:p>
        </p:txBody>
      </p:sp>
      <p:sp>
        <p:nvSpPr>
          <p:cNvPr id="199" name="Google Shape;199;p31"/>
          <p:cNvSpPr txBox="1"/>
          <p:nvPr/>
        </p:nvSpPr>
        <p:spPr>
          <a:xfrm>
            <a:off x="3151250" y="457550"/>
            <a:ext cx="3017700" cy="1693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lang="it"/>
              <a:t>I MITI DEL CALCIO</a:t>
            </a:r>
            <a:endParaRPr/>
          </a:p>
          <a:p>
            <a:pPr indent="0" lvl="0" marL="0" rtl="0" algn="just">
              <a:spcBef>
                <a:spcPts val="0"/>
              </a:spcBef>
              <a:spcAft>
                <a:spcPts val="0"/>
              </a:spcAft>
              <a:buClr>
                <a:schemeClr val="dk1"/>
              </a:buClr>
              <a:buSzPts val="1100"/>
              <a:buFont typeface="Arial"/>
              <a:buNone/>
            </a:pPr>
            <a:r>
              <a:t/>
            </a:r>
            <a:endParaRPr/>
          </a:p>
          <a:p>
            <a:pPr indent="0" lvl="0" marL="0" rtl="0" algn="just">
              <a:spcBef>
                <a:spcPts val="0"/>
              </a:spcBef>
              <a:spcAft>
                <a:spcPts val="0"/>
              </a:spcAft>
              <a:buClr>
                <a:schemeClr val="dk1"/>
              </a:buClr>
              <a:buSzPts val="1100"/>
              <a:buFont typeface="Arial"/>
              <a:buNone/>
            </a:pPr>
            <a:r>
              <a:rPr lang="it"/>
              <a:t>CRISTIANO RONALDO detto anche CR7 ha vinto 5 palloni d’oro e 4 scarpe d’oro, marcando più di 800 goal in carriera.</a:t>
            </a:r>
            <a:endParaRPr/>
          </a:p>
          <a:p>
            <a:pPr indent="0" lvl="0" marL="0" rtl="0" algn="just">
              <a:spcBef>
                <a:spcPts val="0"/>
              </a:spcBef>
              <a:spcAft>
                <a:spcPts val="0"/>
              </a:spcAft>
              <a:buNone/>
            </a:pPr>
            <a:r>
              <a:t/>
            </a:r>
            <a:endParaRPr/>
          </a:p>
        </p:txBody>
      </p:sp>
      <p:sp>
        <p:nvSpPr>
          <p:cNvPr id="200" name="Google Shape;200;p31"/>
          <p:cNvSpPr txBox="1"/>
          <p:nvPr/>
        </p:nvSpPr>
        <p:spPr>
          <a:xfrm>
            <a:off x="3707750" y="2256200"/>
            <a:ext cx="246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01" name="Google Shape;201;p31"/>
          <p:cNvPicPr preferRelativeResize="0"/>
          <p:nvPr/>
        </p:nvPicPr>
        <p:blipFill>
          <a:blip r:embed="rId3">
            <a:alphaModFix/>
          </a:blip>
          <a:stretch>
            <a:fillRect/>
          </a:stretch>
        </p:blipFill>
        <p:spPr>
          <a:xfrm>
            <a:off x="3419113" y="1956425"/>
            <a:ext cx="2481965" cy="1389900"/>
          </a:xfrm>
          <a:prstGeom prst="rect">
            <a:avLst/>
          </a:prstGeom>
          <a:noFill/>
          <a:ln>
            <a:noFill/>
          </a:ln>
        </p:spPr>
      </p:pic>
      <p:sp>
        <p:nvSpPr>
          <p:cNvPr id="202" name="Google Shape;202;p31"/>
          <p:cNvSpPr txBox="1"/>
          <p:nvPr/>
        </p:nvSpPr>
        <p:spPr>
          <a:xfrm>
            <a:off x="3341400" y="3448800"/>
            <a:ext cx="2461200" cy="12621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lang="it"/>
              <a:t>LIONEL MESSI ha vinto 7 palloni d’oro e 6 scarpe d’oro segnando 783 gol in carriera.</a:t>
            </a:r>
            <a:endParaRPr/>
          </a:p>
          <a:p>
            <a:pPr indent="0" lvl="0" marL="0" rtl="0" algn="just">
              <a:spcBef>
                <a:spcPts val="0"/>
              </a:spcBef>
              <a:spcAft>
                <a:spcPts val="0"/>
              </a:spcAft>
              <a:buNone/>
            </a:pPr>
            <a:r>
              <a:t/>
            </a:r>
            <a:endParaRPr/>
          </a:p>
        </p:txBody>
      </p:sp>
      <p:sp>
        <p:nvSpPr>
          <p:cNvPr id="203" name="Google Shape;203;p31"/>
          <p:cNvSpPr txBox="1"/>
          <p:nvPr/>
        </p:nvSpPr>
        <p:spPr>
          <a:xfrm>
            <a:off x="6263700" y="489100"/>
            <a:ext cx="2461200" cy="19086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lang="it"/>
              <a:t>M</a:t>
            </a:r>
            <a:r>
              <a:rPr lang="it"/>
              <a:t>ARADONA il miglior giocatore della storia del calcio ha vinto 1 mondiale nel quale ha fatto un goal di mano ed e entrato nella storia con i suoi 353 gol in carriera.</a:t>
            </a:r>
            <a:endParaRPr/>
          </a:p>
          <a:p>
            <a:pPr indent="0" lvl="0" marL="0" rtl="0" algn="just">
              <a:spcBef>
                <a:spcPts val="0"/>
              </a:spcBef>
              <a:spcAft>
                <a:spcPts val="0"/>
              </a:spcAft>
              <a:buNone/>
            </a:pPr>
            <a:r>
              <a:t/>
            </a:r>
            <a:endParaRPr/>
          </a:p>
        </p:txBody>
      </p:sp>
      <p:sp>
        <p:nvSpPr>
          <p:cNvPr id="204" name="Google Shape;204;p31"/>
          <p:cNvSpPr txBox="1"/>
          <p:nvPr/>
        </p:nvSpPr>
        <p:spPr>
          <a:xfrm>
            <a:off x="6295275" y="2729525"/>
            <a:ext cx="246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05" name="Google Shape;205;p31"/>
          <p:cNvPicPr preferRelativeResize="0"/>
          <p:nvPr/>
        </p:nvPicPr>
        <p:blipFill>
          <a:blip r:embed="rId4">
            <a:alphaModFix/>
          </a:blip>
          <a:stretch>
            <a:fillRect/>
          </a:stretch>
        </p:blipFill>
        <p:spPr>
          <a:xfrm>
            <a:off x="5992753" y="2260225"/>
            <a:ext cx="1409000" cy="2571750"/>
          </a:xfrm>
          <a:prstGeom prst="rect">
            <a:avLst/>
          </a:prstGeom>
          <a:noFill/>
          <a:ln>
            <a:noFill/>
          </a:ln>
        </p:spPr>
      </p:pic>
      <p:sp>
        <p:nvSpPr>
          <p:cNvPr id="206" name="Google Shape;206;p31"/>
          <p:cNvSpPr txBox="1"/>
          <p:nvPr/>
        </p:nvSpPr>
        <p:spPr>
          <a:xfrm>
            <a:off x="7401750" y="2260225"/>
            <a:ext cx="1533000" cy="2986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lang="it"/>
              <a:t>Insieme a Maradona, anche </a:t>
            </a:r>
            <a:r>
              <a:rPr lang="it"/>
              <a:t>PELE’, è considerato il miglior giocatore di sempre. Brasiliano, detto O REY, ha vinto 3 mondiali,  segnando più di 1000 gol nella sua carriera.</a:t>
            </a:r>
            <a:endParaRPr/>
          </a:p>
          <a:p>
            <a:pPr indent="0" lvl="0" marL="0" rtl="0" algn="just">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ctrTitle"/>
          </p:nvPr>
        </p:nvSpPr>
        <p:spPr>
          <a:xfrm>
            <a:off x="311700" y="744575"/>
            <a:ext cx="8520600" cy="79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it"/>
              <a:t>INDICE</a:t>
            </a:r>
            <a:endParaRPr/>
          </a:p>
        </p:txBody>
      </p:sp>
      <p:sp>
        <p:nvSpPr>
          <p:cNvPr id="60" name="Google Shape;60;p14"/>
          <p:cNvSpPr txBox="1"/>
          <p:nvPr>
            <p:ph idx="1" type="subTitle"/>
          </p:nvPr>
        </p:nvSpPr>
        <p:spPr>
          <a:xfrm>
            <a:off x="311700" y="1880125"/>
            <a:ext cx="8520600" cy="3035100"/>
          </a:xfrm>
          <a:prstGeom prst="rect">
            <a:avLst/>
          </a:prstGeom>
        </p:spPr>
        <p:txBody>
          <a:bodyPr anchorCtr="0" anchor="t" bIns="91425" lIns="91425" spcFirstLastPara="1" rIns="91425" wrap="square" tIns="91425">
            <a:normAutofit fontScale="70000" lnSpcReduction="20000"/>
          </a:bodyPr>
          <a:lstStyle/>
          <a:p>
            <a:pPr indent="-353060" lvl="0" marL="457200" rtl="0" algn="l">
              <a:spcBef>
                <a:spcPts val="0"/>
              </a:spcBef>
              <a:spcAft>
                <a:spcPts val="0"/>
              </a:spcAft>
              <a:buSzPct val="100000"/>
              <a:buAutoNum type="arabicPeriod"/>
            </a:pPr>
            <a:r>
              <a:rPr lang="it"/>
              <a:t>Saluto della caporedattrice e degli autori ai lettori</a:t>
            </a:r>
            <a:endParaRPr/>
          </a:p>
          <a:p>
            <a:pPr indent="-353060" lvl="0" marL="457200" rtl="0" algn="l">
              <a:spcBef>
                <a:spcPts val="0"/>
              </a:spcBef>
              <a:spcAft>
                <a:spcPts val="0"/>
              </a:spcAft>
              <a:buSzPct val="100000"/>
              <a:buAutoNum type="arabicPeriod"/>
            </a:pPr>
            <a:r>
              <a:rPr lang="it"/>
              <a:t>Epica: Intervista ad Omero</a:t>
            </a:r>
            <a:endParaRPr/>
          </a:p>
          <a:p>
            <a:pPr indent="-353060" lvl="0" marL="457200" rtl="0" algn="l">
              <a:spcBef>
                <a:spcPts val="0"/>
              </a:spcBef>
              <a:spcAft>
                <a:spcPts val="0"/>
              </a:spcAft>
              <a:buSzPct val="100000"/>
              <a:buAutoNum type="arabicPeriod"/>
            </a:pPr>
            <a:r>
              <a:rPr lang="it"/>
              <a:t>Gossip: Nozze finite male</a:t>
            </a:r>
            <a:endParaRPr/>
          </a:p>
          <a:p>
            <a:pPr indent="-353060" lvl="0" marL="457200" rtl="0" algn="l">
              <a:spcBef>
                <a:spcPts val="0"/>
              </a:spcBef>
              <a:spcAft>
                <a:spcPts val="0"/>
              </a:spcAft>
              <a:buSzPct val="100000"/>
              <a:buAutoNum type="arabicPeriod"/>
            </a:pPr>
            <a:r>
              <a:rPr lang="it"/>
              <a:t>Storia: La fine di un grande Impero</a:t>
            </a:r>
            <a:endParaRPr/>
          </a:p>
          <a:p>
            <a:pPr indent="-353060" lvl="0" marL="457200" rtl="0" algn="l">
              <a:spcBef>
                <a:spcPts val="0"/>
              </a:spcBef>
              <a:spcAft>
                <a:spcPts val="0"/>
              </a:spcAft>
              <a:buSzPct val="100000"/>
              <a:buAutoNum type="arabicPeriod"/>
            </a:pPr>
            <a:r>
              <a:rPr lang="it"/>
              <a:t>Scienze: Eclissi solare in Valsamoggia</a:t>
            </a:r>
            <a:endParaRPr/>
          </a:p>
          <a:p>
            <a:pPr indent="-353060" lvl="0" marL="457200" rtl="0" algn="l">
              <a:spcBef>
                <a:spcPts val="0"/>
              </a:spcBef>
              <a:spcAft>
                <a:spcPts val="0"/>
              </a:spcAft>
              <a:buSzPct val="100000"/>
              <a:buAutoNum type="arabicPeriod"/>
            </a:pPr>
            <a:r>
              <a:rPr lang="it"/>
              <a:t>Tecnologia: Inquina-menti</a:t>
            </a:r>
            <a:endParaRPr/>
          </a:p>
          <a:p>
            <a:pPr indent="-353060" lvl="0" marL="457200" rtl="0" algn="l">
              <a:spcBef>
                <a:spcPts val="0"/>
              </a:spcBef>
              <a:spcAft>
                <a:spcPts val="0"/>
              </a:spcAft>
              <a:buSzPct val="100000"/>
              <a:buAutoNum type="arabicPeriod"/>
            </a:pPr>
            <a:r>
              <a:rPr lang="it"/>
              <a:t>Educazione motoria: Il Calcio</a:t>
            </a:r>
            <a:endParaRPr/>
          </a:p>
          <a:p>
            <a:pPr indent="-353060" lvl="0" marL="457200" rtl="0" algn="l">
              <a:spcBef>
                <a:spcPts val="0"/>
              </a:spcBef>
              <a:spcAft>
                <a:spcPts val="0"/>
              </a:spcAft>
              <a:buSzPct val="100000"/>
              <a:buAutoNum type="arabicPeriod"/>
            </a:pPr>
            <a:r>
              <a:rPr lang="it"/>
              <a:t>Esercizi e sport da fare in casa</a:t>
            </a:r>
            <a:endParaRPr/>
          </a:p>
          <a:p>
            <a:pPr indent="-353060" lvl="0" marL="457200" rtl="0" algn="l">
              <a:spcBef>
                <a:spcPts val="0"/>
              </a:spcBef>
              <a:spcAft>
                <a:spcPts val="0"/>
              </a:spcAft>
              <a:buSzPct val="100000"/>
              <a:buAutoNum type="arabicPeriod"/>
            </a:pPr>
            <a:r>
              <a:rPr lang="it"/>
              <a:t>Alcune riflessioni sull’amicizia</a:t>
            </a:r>
            <a:endParaRPr/>
          </a:p>
          <a:p>
            <a:pPr indent="-353060" lvl="0" marL="457200" rtl="0" algn="l">
              <a:spcBef>
                <a:spcPts val="0"/>
              </a:spcBef>
              <a:spcAft>
                <a:spcPts val="0"/>
              </a:spcAft>
              <a:buSzPct val="100000"/>
              <a:buAutoNum type="arabicPeriod"/>
            </a:pPr>
            <a:r>
              <a:rPr lang="it"/>
              <a:t>Un cruciverba epico</a:t>
            </a:r>
            <a:endParaRPr/>
          </a:p>
          <a:p>
            <a:pPr indent="-353060" lvl="0" marL="457200" rtl="0" algn="l">
              <a:spcBef>
                <a:spcPts val="0"/>
              </a:spcBef>
              <a:spcAft>
                <a:spcPts val="0"/>
              </a:spcAft>
              <a:buSzPct val="100000"/>
              <a:buAutoNum type="arabicPeriod"/>
            </a:pPr>
            <a:r>
              <a:rPr lang="it"/>
              <a:t>Opinioni e feedback di lettori e lettrici</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2"/>
          <p:cNvSpPr txBox="1"/>
          <p:nvPr>
            <p:ph type="title"/>
          </p:nvPr>
        </p:nvSpPr>
        <p:spPr>
          <a:xfrm>
            <a:off x="311700" y="555600"/>
            <a:ext cx="84291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it"/>
              <a:t>SPORT CHE SI POSSONO FARE IN CASA</a:t>
            </a:r>
            <a:endParaRPr/>
          </a:p>
        </p:txBody>
      </p:sp>
      <p:sp>
        <p:nvSpPr>
          <p:cNvPr id="212" name="Google Shape;212;p32"/>
          <p:cNvSpPr txBox="1"/>
          <p:nvPr>
            <p:ph idx="1" type="body"/>
          </p:nvPr>
        </p:nvSpPr>
        <p:spPr>
          <a:xfrm>
            <a:off x="311700" y="1389600"/>
            <a:ext cx="2808000" cy="3753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it" sz="1400"/>
              <a:t>Squat</a:t>
            </a:r>
            <a:endParaRPr sz="1400"/>
          </a:p>
          <a:p>
            <a:pPr indent="0" lvl="0" marL="0" rtl="0" algn="just">
              <a:spcBef>
                <a:spcPts val="1200"/>
              </a:spcBef>
              <a:spcAft>
                <a:spcPts val="0"/>
              </a:spcAft>
              <a:buClr>
                <a:schemeClr val="dk1"/>
              </a:buClr>
              <a:buSzPts val="1100"/>
              <a:buFont typeface="Arial"/>
              <a:buNone/>
            </a:pPr>
            <a:r>
              <a:rPr lang="it" sz="1400"/>
              <a:t>Il piegamento sulle gambe (o squat in inglese), insieme agli stacchi da terra e alle distensioni su panca piana, è uno degli esercizi fondamentali dell’allenamento con i pesi. Nello specifico è quello principale per lo sviluppo dei muscoli degli arti inferiori e, in quanto multiarticolare tonifica molti muscoli della parte inferiore del corpo, ma anche l’addome e altro.</a:t>
            </a:r>
            <a:endParaRPr sz="1400"/>
          </a:p>
          <a:p>
            <a:pPr indent="0" lvl="0" marL="0" rtl="0" algn="just">
              <a:spcBef>
                <a:spcPts val="1200"/>
              </a:spcBef>
              <a:spcAft>
                <a:spcPts val="1200"/>
              </a:spcAft>
              <a:buNone/>
            </a:pPr>
            <a:r>
              <a:t/>
            </a:r>
            <a:endParaRPr sz="1400"/>
          </a:p>
        </p:txBody>
      </p:sp>
      <p:sp>
        <p:nvSpPr>
          <p:cNvPr id="213" name="Google Shape;213;p32"/>
          <p:cNvSpPr txBox="1"/>
          <p:nvPr/>
        </p:nvSpPr>
        <p:spPr>
          <a:xfrm>
            <a:off x="3455300" y="1530425"/>
            <a:ext cx="2271900" cy="38358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it">
                <a:solidFill>
                  <a:schemeClr val="dk2"/>
                </a:solidFill>
              </a:rPr>
              <a:t>Flessioni</a:t>
            </a:r>
            <a:endParaRPr>
              <a:solidFill>
                <a:schemeClr val="dk2"/>
              </a:solidFill>
            </a:endParaRPr>
          </a:p>
          <a:p>
            <a:pPr indent="0" lvl="0" marL="0" rtl="0" algn="just">
              <a:lnSpc>
                <a:spcPct val="115000"/>
              </a:lnSpc>
              <a:spcBef>
                <a:spcPts val="1200"/>
              </a:spcBef>
              <a:spcAft>
                <a:spcPts val="0"/>
              </a:spcAft>
              <a:buClr>
                <a:schemeClr val="dk1"/>
              </a:buClr>
              <a:buSzPts val="1100"/>
              <a:buFont typeface="Arial"/>
              <a:buNone/>
            </a:pPr>
            <a:r>
              <a:rPr lang="it">
                <a:solidFill>
                  <a:schemeClr val="dk2"/>
                </a:solidFill>
              </a:rPr>
              <a:t>Il piegamento è un movimento eseguito grazie alla contrazione eccentrica dei muscoli estensori. Ci si stende a terra, pancia in giù e, poggiando le mani a terra, si esercita una pressione sulle braccia per sollevare il tronco.</a:t>
            </a:r>
            <a:endParaRPr>
              <a:solidFill>
                <a:schemeClr val="dk2"/>
              </a:solidFill>
            </a:endParaRPr>
          </a:p>
          <a:p>
            <a:pPr indent="0" lvl="0" marL="0" rtl="0" algn="just">
              <a:lnSpc>
                <a:spcPct val="115000"/>
              </a:lnSpc>
              <a:spcBef>
                <a:spcPts val="1200"/>
              </a:spcBef>
              <a:spcAft>
                <a:spcPts val="0"/>
              </a:spcAft>
              <a:buClr>
                <a:schemeClr val="dk1"/>
              </a:buClr>
              <a:buSzPts val="1100"/>
              <a:buFont typeface="Arial"/>
              <a:buNone/>
            </a:pPr>
            <a:r>
              <a:t/>
            </a:r>
            <a:endParaRPr>
              <a:solidFill>
                <a:schemeClr val="dk2"/>
              </a:solidFill>
            </a:endParaRPr>
          </a:p>
          <a:p>
            <a:pPr indent="0" lvl="0" marL="0" rtl="0" algn="just">
              <a:spcBef>
                <a:spcPts val="1200"/>
              </a:spcBef>
              <a:spcAft>
                <a:spcPts val="0"/>
              </a:spcAft>
              <a:buNone/>
            </a:pPr>
            <a:r>
              <a:t/>
            </a:r>
            <a:endParaRPr/>
          </a:p>
        </p:txBody>
      </p:sp>
      <p:sp>
        <p:nvSpPr>
          <p:cNvPr id="214" name="Google Shape;214;p32"/>
          <p:cNvSpPr txBox="1"/>
          <p:nvPr/>
        </p:nvSpPr>
        <p:spPr>
          <a:xfrm>
            <a:off x="5916600" y="1514650"/>
            <a:ext cx="3123900" cy="32802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it">
                <a:solidFill>
                  <a:schemeClr val="dk2"/>
                </a:solidFill>
              </a:rPr>
              <a:t>Yoga</a:t>
            </a:r>
            <a:endParaRPr>
              <a:solidFill>
                <a:schemeClr val="dk2"/>
              </a:solidFill>
            </a:endParaRPr>
          </a:p>
          <a:p>
            <a:pPr indent="0" lvl="0" marL="0" rtl="0" algn="just">
              <a:lnSpc>
                <a:spcPct val="115000"/>
              </a:lnSpc>
              <a:spcBef>
                <a:spcPts val="1200"/>
              </a:spcBef>
              <a:spcAft>
                <a:spcPts val="1200"/>
              </a:spcAft>
              <a:buClr>
                <a:schemeClr val="dk1"/>
              </a:buClr>
              <a:buSzPts val="1100"/>
              <a:buFont typeface="Arial"/>
              <a:buNone/>
            </a:pPr>
            <a:r>
              <a:rPr lang="it">
                <a:solidFill>
                  <a:schemeClr val="dk2"/>
                </a:solidFill>
              </a:rPr>
              <a:t>Con il sostantivo maschile sanscrito yoga nella terminologia delle religioni originarie dell’India si indicano le pratiche ascetiche e meditative. Non specifico di alcuna particolare tradizione indù, lo Yoga è stato principalmente inteso come mezzo di realizzazione e salvezza spirituale, quindi variamente interpretato e disciplinato a seconda della scuola di appartenenza..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3"/>
          <p:cNvSpPr txBox="1"/>
          <p:nvPr>
            <p:ph type="title"/>
          </p:nvPr>
        </p:nvSpPr>
        <p:spPr>
          <a:xfrm>
            <a:off x="310050" y="303150"/>
            <a:ext cx="85239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it"/>
              <a:t>ALCUNE RIFLESSIONI SULL’AMICIZIA</a:t>
            </a:r>
            <a:endParaRPr/>
          </a:p>
        </p:txBody>
      </p:sp>
      <p:sp>
        <p:nvSpPr>
          <p:cNvPr id="220" name="Google Shape;220;p33"/>
          <p:cNvSpPr txBox="1"/>
          <p:nvPr>
            <p:ph idx="1" type="body"/>
          </p:nvPr>
        </p:nvSpPr>
        <p:spPr>
          <a:xfrm>
            <a:off x="311700" y="1058850"/>
            <a:ext cx="2808000" cy="3674700"/>
          </a:xfrm>
          <a:prstGeom prst="rect">
            <a:avLst/>
          </a:prstGeom>
        </p:spPr>
        <p:txBody>
          <a:bodyPr anchorCtr="0" anchor="t" bIns="91425" lIns="91425" spcFirstLastPara="1" rIns="91425" wrap="square" tIns="91425">
            <a:normAutofit lnSpcReduction="20000"/>
          </a:bodyPr>
          <a:lstStyle/>
          <a:p>
            <a:pPr indent="0" lvl="0" marL="0" rtl="0" algn="just">
              <a:lnSpc>
                <a:spcPct val="115000"/>
              </a:lnSpc>
              <a:spcBef>
                <a:spcPts val="0"/>
              </a:spcBef>
              <a:spcAft>
                <a:spcPts val="0"/>
              </a:spcAft>
              <a:buClr>
                <a:schemeClr val="dk1"/>
              </a:buClr>
              <a:buSzPts val="1100"/>
              <a:buFont typeface="Arial"/>
              <a:buNone/>
            </a:pPr>
            <a:r>
              <a:rPr lang="it" sz="1400">
                <a:solidFill>
                  <a:schemeClr val="dk1"/>
                </a:solidFill>
                <a:highlight>
                  <a:srgbClr val="FFFFFF"/>
                </a:highlight>
                <a:latin typeface="Times New Roman"/>
                <a:ea typeface="Times New Roman"/>
                <a:cs typeface="Times New Roman"/>
                <a:sym typeface="Times New Roman"/>
              </a:rPr>
              <a:t>“La meraviglia è propria della natura del filosofo; e la filosofia non si origina altro che dallo stupore”</a:t>
            </a:r>
            <a:endParaRPr sz="1400">
              <a:solidFill>
                <a:schemeClr val="dk1"/>
              </a:solidFill>
              <a:highlight>
                <a:srgbClr val="FFFFFF"/>
              </a:highlight>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it" sz="1400">
                <a:solidFill>
                  <a:schemeClr val="dk1"/>
                </a:solidFill>
                <a:highlight>
                  <a:srgbClr val="FFFFFF"/>
                </a:highlight>
                <a:latin typeface="Times New Roman"/>
                <a:ea typeface="Times New Roman"/>
                <a:cs typeface="Times New Roman"/>
                <a:sym typeface="Times New Roman"/>
              </a:rPr>
              <a:t>                                                                                                            								</a:t>
            </a:r>
            <a:endParaRPr sz="1400">
              <a:solidFill>
                <a:schemeClr val="dk1"/>
              </a:solidFill>
              <a:highlight>
                <a:srgbClr val="FFFFFF"/>
              </a:highlight>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t/>
            </a:r>
            <a:endParaRPr sz="1400">
              <a:solidFill>
                <a:schemeClr val="dk1"/>
              </a:solidFill>
              <a:highlight>
                <a:srgbClr val="FFFFFF"/>
              </a:highlight>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it" sz="1400">
                <a:solidFill>
                  <a:schemeClr val="dk1"/>
                </a:solidFill>
                <a:highlight>
                  <a:srgbClr val="FFFFFF"/>
                </a:highlight>
                <a:latin typeface="Times New Roman"/>
                <a:ea typeface="Times New Roman"/>
                <a:cs typeface="Times New Roman"/>
                <a:sym typeface="Times New Roman"/>
              </a:rPr>
              <a:t>	                                                          </a:t>
            </a:r>
            <a:endParaRPr sz="1400">
              <a:solidFill>
                <a:schemeClr val="dk1"/>
              </a:solidFill>
              <a:highlight>
                <a:srgbClr val="FFFFFF"/>
              </a:highlight>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it" sz="1400">
                <a:solidFill>
                  <a:schemeClr val="dk1"/>
                </a:solidFill>
                <a:highlight>
                  <a:srgbClr val="FFFFFF"/>
                </a:highlight>
                <a:latin typeface="Times New Roman"/>
                <a:ea typeface="Times New Roman"/>
                <a:cs typeface="Times New Roman"/>
                <a:sym typeface="Times New Roman"/>
              </a:rPr>
              <a:t>                                          Platone</a:t>
            </a:r>
            <a:endParaRPr sz="1400">
              <a:solidFill>
                <a:schemeClr val="dk1"/>
              </a:solidFill>
              <a:highlight>
                <a:srgbClr val="FFFFFF"/>
              </a:highlight>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400">
              <a:solidFill>
                <a:schemeClr val="dk1"/>
              </a:solidFill>
              <a:highlight>
                <a:srgbClr val="FFFFFF"/>
              </a:highlight>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t/>
            </a:r>
            <a:endParaRPr b="1" sz="1400">
              <a:solidFill>
                <a:schemeClr val="dk1"/>
              </a:solidFill>
              <a:highlight>
                <a:srgbClr val="FFFFFF"/>
              </a:highlight>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b="1" lang="it" sz="1400">
                <a:solidFill>
                  <a:schemeClr val="dk1"/>
                </a:solidFill>
                <a:highlight>
                  <a:srgbClr val="FFFFFF"/>
                </a:highlight>
                <a:latin typeface="Times New Roman"/>
                <a:ea typeface="Times New Roman"/>
                <a:cs typeface="Times New Roman"/>
                <a:sym typeface="Times New Roman"/>
              </a:rPr>
              <a:t>Questi sono alcuni pareri che abbiamo raccolto intervistando alcuni alunni delle classi prime della scuola secondaria di Bazzano:</a:t>
            </a:r>
            <a:endParaRPr b="1" sz="14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1200"/>
              </a:spcAft>
              <a:buNone/>
            </a:pPr>
            <a:r>
              <a:t/>
            </a:r>
            <a:endParaRPr sz="1400"/>
          </a:p>
        </p:txBody>
      </p:sp>
      <p:sp>
        <p:nvSpPr>
          <p:cNvPr id="221" name="Google Shape;221;p33"/>
          <p:cNvSpPr txBox="1"/>
          <p:nvPr/>
        </p:nvSpPr>
        <p:spPr>
          <a:xfrm>
            <a:off x="3207300" y="1058850"/>
            <a:ext cx="2729400" cy="3621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it">
                <a:solidFill>
                  <a:schemeClr val="dk1"/>
                </a:solidFill>
                <a:highlight>
                  <a:srgbClr val="FFFFFF"/>
                </a:highlight>
                <a:latin typeface="Times New Roman"/>
                <a:ea typeface="Times New Roman"/>
                <a:cs typeface="Times New Roman"/>
                <a:sym typeface="Times New Roman"/>
              </a:rPr>
              <a:t>“Per me l’amicizia è un qualcosa di molto bello e importante e tutti devono avere la possibilità di avere amici perchè stare soli è la cosa più brutta che possa accaderti.”</a:t>
            </a:r>
            <a:endParaRPr>
              <a:solidFill>
                <a:schemeClr val="dk1"/>
              </a:solidFill>
              <a:highlight>
                <a:srgbClr val="FFFFFF"/>
              </a:highlight>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highlight>
                <a:srgbClr val="FFFFFF"/>
              </a:highlight>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it">
                <a:solidFill>
                  <a:schemeClr val="dk1"/>
                </a:solidFill>
                <a:highlight>
                  <a:srgbClr val="FFFFFF"/>
                </a:highlight>
                <a:latin typeface="Times New Roman"/>
                <a:ea typeface="Times New Roman"/>
                <a:cs typeface="Times New Roman"/>
                <a:sym typeface="Times New Roman"/>
              </a:rPr>
              <a:t>“Per me l’amicizia è quando mi posso veramente fidare di una persona.”</a:t>
            </a:r>
            <a:endParaRPr>
              <a:solidFill>
                <a:schemeClr val="dk1"/>
              </a:solidFill>
              <a:highlight>
                <a:srgbClr val="FFFFFF"/>
              </a:highlight>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t/>
            </a:r>
            <a:endParaRPr>
              <a:solidFill>
                <a:schemeClr val="dk1"/>
              </a:solidFill>
              <a:highlight>
                <a:srgbClr val="FFFFFF"/>
              </a:highlight>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it">
                <a:solidFill>
                  <a:schemeClr val="dk1"/>
                </a:solidFill>
                <a:highlight>
                  <a:srgbClr val="FFFFFF"/>
                </a:highlight>
                <a:latin typeface="Times New Roman"/>
                <a:ea typeface="Times New Roman"/>
                <a:cs typeface="Times New Roman"/>
                <a:sym typeface="Times New Roman"/>
              </a:rPr>
              <a:t>“L’amicizia serve per oltrepassare i momenti duri o difficili anche belli.”</a:t>
            </a:r>
            <a:endParaRPr>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a:p>
        </p:txBody>
      </p:sp>
      <p:pic>
        <p:nvPicPr>
          <p:cNvPr id="222" name="Google Shape;222;p33"/>
          <p:cNvPicPr preferRelativeResize="0"/>
          <p:nvPr/>
        </p:nvPicPr>
        <p:blipFill>
          <a:blip r:embed="rId3">
            <a:alphaModFix/>
          </a:blip>
          <a:stretch>
            <a:fillRect/>
          </a:stretch>
        </p:blipFill>
        <p:spPr>
          <a:xfrm>
            <a:off x="503800" y="1972200"/>
            <a:ext cx="1704975" cy="1285350"/>
          </a:xfrm>
          <a:prstGeom prst="rect">
            <a:avLst/>
          </a:prstGeom>
          <a:noFill/>
          <a:ln>
            <a:noFill/>
          </a:ln>
        </p:spPr>
      </p:pic>
      <p:sp>
        <p:nvSpPr>
          <p:cNvPr id="223" name="Google Shape;223;p33"/>
          <p:cNvSpPr txBox="1"/>
          <p:nvPr/>
        </p:nvSpPr>
        <p:spPr>
          <a:xfrm>
            <a:off x="6104550" y="1058850"/>
            <a:ext cx="2729400" cy="3621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it">
                <a:solidFill>
                  <a:schemeClr val="dk1"/>
                </a:solidFill>
                <a:highlight>
                  <a:srgbClr val="FFFFFF"/>
                </a:highlight>
                <a:latin typeface="Times New Roman"/>
                <a:ea typeface="Times New Roman"/>
                <a:cs typeface="Times New Roman"/>
                <a:sym typeface="Times New Roman"/>
              </a:rPr>
              <a:t>“Un amico c’è nel momento del bisogno ma allo stesso tempo devi esserci tu per lui/lei. L’amicizia è uno dei legami più importanti della vita.”</a:t>
            </a:r>
            <a:endParaRPr>
              <a:solidFill>
                <a:schemeClr val="dk1"/>
              </a:solidFill>
              <a:highlight>
                <a:srgbClr val="FFFFFF"/>
              </a:highlight>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highlight>
                <a:srgbClr val="FFFFFF"/>
              </a:highlight>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it">
                <a:solidFill>
                  <a:schemeClr val="dk1"/>
                </a:solidFill>
                <a:highlight>
                  <a:srgbClr val="FFFFFF"/>
                </a:highlight>
                <a:latin typeface="Times New Roman"/>
                <a:ea typeface="Times New Roman"/>
                <a:cs typeface="Times New Roman"/>
                <a:sym typeface="Times New Roman"/>
              </a:rPr>
              <a:t>“Per me l’amicizia è la cosa a cui tengo di più, senza questa sensazione non riuscirei a essere me stessa. L’amicizia è un emozione che diventa realtà quando si prova del bene per un persona.”</a:t>
            </a:r>
            <a:endParaRPr>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4"/>
          <p:cNvSpPr txBox="1"/>
          <p:nvPr>
            <p:ph idx="1" type="body"/>
          </p:nvPr>
        </p:nvSpPr>
        <p:spPr>
          <a:xfrm>
            <a:off x="311700" y="631100"/>
            <a:ext cx="8160900" cy="3937800"/>
          </a:xfrm>
          <a:prstGeom prst="rect">
            <a:avLst/>
          </a:prstGeom>
        </p:spPr>
        <p:txBody>
          <a:bodyPr anchorCtr="0" anchor="t" bIns="91425" lIns="91425" spcFirstLastPara="1" rIns="91425" wrap="square" tIns="91425">
            <a:normAutofit/>
          </a:bodyPr>
          <a:lstStyle/>
          <a:p>
            <a:pPr indent="0" lvl="0" marL="0" rtl="0" algn="just">
              <a:lnSpc>
                <a:spcPct val="115000"/>
              </a:lnSpc>
              <a:spcBef>
                <a:spcPts val="0"/>
              </a:spcBef>
              <a:spcAft>
                <a:spcPts val="0"/>
              </a:spcAft>
              <a:buClr>
                <a:schemeClr val="dk1"/>
              </a:buClr>
              <a:buSzPts val="1100"/>
              <a:buFont typeface="Arial"/>
              <a:buNone/>
            </a:pPr>
            <a:r>
              <a:rPr lang="it" sz="1800">
                <a:solidFill>
                  <a:schemeClr val="dk1"/>
                </a:solidFill>
                <a:highlight>
                  <a:srgbClr val="FFFFFF"/>
                </a:highlight>
                <a:latin typeface="Times New Roman"/>
                <a:ea typeface="Times New Roman"/>
                <a:cs typeface="Times New Roman"/>
                <a:sym typeface="Times New Roman"/>
              </a:rPr>
              <a:t>Per dovere di cronaca vi diciamo che non tutte le testimonianze raccolte sono risultate positive, alcune persone hanno scritto che l’amicizia non vale nulla e non serve a niente.</a:t>
            </a:r>
            <a:endParaRPr sz="1800">
              <a:solidFill>
                <a:schemeClr val="dk1"/>
              </a:solidFill>
              <a:highlight>
                <a:srgbClr val="FFFFFF"/>
              </a:highlight>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it" sz="1800">
                <a:solidFill>
                  <a:schemeClr val="dk1"/>
                </a:solidFill>
                <a:highlight>
                  <a:srgbClr val="FFFFFF"/>
                </a:highlight>
                <a:latin typeface="Times New Roman"/>
                <a:ea typeface="Times New Roman"/>
                <a:cs typeface="Times New Roman"/>
                <a:sym typeface="Times New Roman"/>
              </a:rPr>
              <a:t> </a:t>
            </a:r>
            <a:endParaRPr sz="1800">
              <a:solidFill>
                <a:schemeClr val="dk1"/>
              </a:solidFill>
              <a:highlight>
                <a:srgbClr val="FFFFFF"/>
              </a:highlight>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it" sz="1800">
                <a:solidFill>
                  <a:schemeClr val="dk1"/>
                </a:solidFill>
                <a:highlight>
                  <a:srgbClr val="FFFFFF"/>
                </a:highlight>
                <a:latin typeface="Times New Roman"/>
                <a:ea typeface="Times New Roman"/>
                <a:cs typeface="Times New Roman"/>
                <a:sym typeface="Times New Roman"/>
              </a:rPr>
              <a:t>Noi pensiamo che l’amicizia sia un sentimento bello, grande, indispensabile per consolidare la fiducia nelle persone sperando di non essere mai traditi.</a:t>
            </a:r>
            <a:endParaRPr sz="1800">
              <a:solidFill>
                <a:schemeClr val="dk1"/>
              </a:solidFill>
              <a:highlight>
                <a:srgbClr val="FFFFFF"/>
              </a:highlight>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800">
              <a:solidFill>
                <a:schemeClr val="dk1"/>
              </a:solidFill>
              <a:highlight>
                <a:srgbClr val="FFFFFF"/>
              </a:highlight>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it" sz="1800">
                <a:solidFill>
                  <a:schemeClr val="dk1"/>
                </a:solidFill>
                <a:highlight>
                  <a:srgbClr val="FFFFFF"/>
                </a:highlight>
                <a:latin typeface="Times New Roman"/>
                <a:ea typeface="Times New Roman"/>
                <a:cs typeface="Times New Roman"/>
                <a:sym typeface="Times New Roman"/>
              </a:rPr>
              <a:t>“Ricordati di chi c'era quando stavi male, perché saranno quelli che vorrai accanto quando tutto andrà bene.”</a:t>
            </a:r>
            <a:endParaRPr sz="1800">
              <a:solidFill>
                <a:schemeClr val="dk1"/>
              </a:solidFill>
              <a:highlight>
                <a:srgbClr val="FFFFFF"/>
              </a:highlight>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800">
              <a:solidFill>
                <a:schemeClr val="dk1"/>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5"/>
          <p:cNvSpPr txBox="1"/>
          <p:nvPr>
            <p:ph type="title"/>
          </p:nvPr>
        </p:nvSpPr>
        <p:spPr>
          <a:xfrm>
            <a:off x="311700" y="555600"/>
            <a:ext cx="84132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it"/>
              <a:t>GIOCHI</a:t>
            </a:r>
            <a:endParaRPr/>
          </a:p>
        </p:txBody>
      </p:sp>
      <p:sp>
        <p:nvSpPr>
          <p:cNvPr id="234" name="Google Shape;234;p35"/>
          <p:cNvSpPr txBox="1"/>
          <p:nvPr>
            <p:ph idx="1" type="body"/>
          </p:nvPr>
        </p:nvSpPr>
        <p:spPr>
          <a:xfrm>
            <a:off x="311700" y="1311300"/>
            <a:ext cx="79557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it" sz="1700">
                <a:solidFill>
                  <a:srgbClr val="9900FF"/>
                </a:solidFill>
                <a:latin typeface="Comic Sans MS"/>
                <a:ea typeface="Comic Sans MS"/>
                <a:cs typeface="Comic Sans MS"/>
                <a:sym typeface="Comic Sans MS"/>
              </a:rPr>
              <a:t>Hey questo è un piccolo giochino divertente, che ti potrebbe interessare riguardanti L’Iliade, l’opera scritta dall’autore intervistato dai nostri giornalisti e sulla quale torneremo nei prossimi numeri del nostro periodico… Clicca sul link e divertiti!</a:t>
            </a:r>
            <a:endParaRPr i="1" sz="1700">
              <a:solidFill>
                <a:srgbClr val="9900FF"/>
              </a:solidFill>
              <a:latin typeface="Comic Sans MS"/>
              <a:ea typeface="Comic Sans MS"/>
              <a:cs typeface="Comic Sans MS"/>
              <a:sym typeface="Comic Sans MS"/>
            </a:endParaRPr>
          </a:p>
          <a:p>
            <a:pPr indent="0" lvl="0" marL="0" rtl="0" algn="l">
              <a:spcBef>
                <a:spcPts val="0"/>
              </a:spcBef>
              <a:spcAft>
                <a:spcPts val="0"/>
              </a:spcAft>
              <a:buNone/>
            </a:pPr>
            <a:r>
              <a:t/>
            </a:r>
            <a:endParaRPr i="1" sz="1700">
              <a:solidFill>
                <a:srgbClr val="9900FF"/>
              </a:solidFill>
              <a:latin typeface="Comic Sans MS"/>
              <a:ea typeface="Comic Sans MS"/>
              <a:cs typeface="Comic Sans MS"/>
              <a:sym typeface="Comic Sans MS"/>
            </a:endParaRPr>
          </a:p>
          <a:p>
            <a:pPr indent="0" lvl="0" marL="0" rtl="0" algn="l">
              <a:spcBef>
                <a:spcPts val="0"/>
              </a:spcBef>
              <a:spcAft>
                <a:spcPts val="0"/>
              </a:spcAft>
              <a:buNone/>
            </a:pPr>
            <a:r>
              <a:rPr lang="it" sz="1800">
                <a:solidFill>
                  <a:srgbClr val="5F6368"/>
                </a:solidFill>
                <a:uFill>
                  <a:noFill/>
                </a:uFill>
                <a:latin typeface="Roboto"/>
                <a:ea typeface="Roboto"/>
                <a:cs typeface="Roboto"/>
                <a:sym typeface="Roboto"/>
                <a:hlinkClick r:id="rId3">
                  <a:extLst>
                    <a:ext uri="{A12FA001-AC4F-418D-AE19-62706E023703}">
                      <ahyp:hlinkClr val="tx"/>
                    </a:ext>
                  </a:extLst>
                </a:hlinkClick>
              </a:rPr>
              <a:t>http://www.educolor.it/crosswords/cruciverba_iliade-b84</a:t>
            </a:r>
            <a:endParaRPr i="1" sz="1800">
              <a:solidFill>
                <a:srgbClr val="9900FF"/>
              </a:solidFill>
              <a:latin typeface="Comic Sans MS"/>
              <a:ea typeface="Comic Sans MS"/>
              <a:cs typeface="Comic Sans MS"/>
              <a:sym typeface="Comic Sans MS"/>
            </a:endParaRPr>
          </a:p>
          <a:p>
            <a:pPr indent="0" lvl="0" marL="0" rtl="0" algn="l">
              <a:spcBef>
                <a:spcPts val="0"/>
              </a:spcBef>
              <a:spcAft>
                <a:spcPts val="0"/>
              </a:spcAft>
              <a:buNone/>
            </a:pPr>
            <a:r>
              <a:t/>
            </a:r>
            <a:endParaRPr i="1" sz="1700">
              <a:solidFill>
                <a:srgbClr val="9900FF"/>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t/>
            </a:r>
            <a:endParaRPr i="1" sz="1700">
              <a:solidFill>
                <a:srgbClr val="9900FF"/>
              </a:solidFill>
              <a:latin typeface="Comic Sans MS"/>
              <a:ea typeface="Comic Sans MS"/>
              <a:cs typeface="Comic Sans MS"/>
              <a:sym typeface="Comic Sans M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6"/>
          <p:cNvSpPr txBox="1"/>
          <p:nvPr>
            <p:ph type="title"/>
          </p:nvPr>
        </p:nvSpPr>
        <p:spPr>
          <a:xfrm>
            <a:off x="311700" y="555600"/>
            <a:ext cx="8476500" cy="755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it"/>
              <a:t>SPAZIO DEDICATO ALLE OPINIONI ED ALLE RICHIESTE DELLE NOSTRE LETTRICI E DEI NOSTRI LETTORI</a:t>
            </a:r>
            <a:endParaRPr/>
          </a:p>
        </p:txBody>
      </p:sp>
      <p:sp>
        <p:nvSpPr>
          <p:cNvPr id="240" name="Google Shape;240;p36"/>
          <p:cNvSpPr txBox="1"/>
          <p:nvPr>
            <p:ph idx="1" type="body"/>
          </p:nvPr>
        </p:nvSpPr>
        <p:spPr>
          <a:xfrm>
            <a:off x="311700" y="1389600"/>
            <a:ext cx="85554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it" sz="1800"/>
              <a:t>Sentitevi liberi di aggiungere altre slide a questa. Se sarà possibile, attiveremo una mail per la redazione del giornali alla quale potrete scrivere direttamente.</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7"/>
          <p:cNvSpPr txBox="1"/>
          <p:nvPr>
            <p:ph type="title"/>
          </p:nvPr>
        </p:nvSpPr>
        <p:spPr>
          <a:xfrm>
            <a:off x="311700" y="1751325"/>
            <a:ext cx="8208300" cy="107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i="1" lang="it" sz="5000">
                <a:latin typeface="Dancing Script"/>
                <a:ea typeface="Dancing Script"/>
                <a:cs typeface="Dancing Script"/>
                <a:sym typeface="Dancing Script"/>
              </a:rPr>
              <a:t>GRAZIE E A PRESTO</a:t>
            </a:r>
            <a:endParaRPr i="1" sz="5000">
              <a:latin typeface="Dancing Script"/>
              <a:ea typeface="Dancing Script"/>
              <a:cs typeface="Dancing Script"/>
              <a:sym typeface="Dancing Scrip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ph type="title"/>
          </p:nvPr>
        </p:nvSpPr>
        <p:spPr>
          <a:xfrm>
            <a:off x="248575" y="145375"/>
            <a:ext cx="8413200" cy="755700"/>
          </a:xfrm>
          <a:prstGeom prst="rect">
            <a:avLst/>
          </a:prstGeom>
        </p:spPr>
        <p:txBody>
          <a:bodyPr anchorCtr="0" anchor="b" bIns="91425" lIns="91425" spcFirstLastPara="1" rIns="91425" wrap="square" tIns="91425">
            <a:normAutofit/>
          </a:bodyPr>
          <a:lstStyle/>
          <a:p>
            <a:pPr indent="0" lvl="0" marL="0" rtl="0" algn="ctr">
              <a:lnSpc>
                <a:spcPct val="115000"/>
              </a:lnSpc>
              <a:spcBef>
                <a:spcPts val="0"/>
              </a:spcBef>
              <a:spcAft>
                <a:spcPts val="300"/>
              </a:spcAft>
              <a:buClr>
                <a:schemeClr val="dk1"/>
              </a:buClr>
              <a:buSzPts val="1100"/>
              <a:buFont typeface="Arial"/>
              <a:buNone/>
            </a:pPr>
            <a:r>
              <a:rPr lang="it" sz="2600">
                <a:latin typeface="Times New Roman"/>
                <a:ea typeface="Times New Roman"/>
                <a:cs typeface="Times New Roman"/>
                <a:sym typeface="Times New Roman"/>
              </a:rPr>
              <a:t>  PRESENTAZIONE DEL GIORNALE DELLA 1</a:t>
            </a:r>
            <a:r>
              <a:rPr baseline="30000" lang="it" sz="2600">
                <a:latin typeface="Times New Roman"/>
                <a:ea typeface="Times New Roman"/>
                <a:cs typeface="Times New Roman"/>
                <a:sym typeface="Times New Roman"/>
              </a:rPr>
              <a:t>a</a:t>
            </a:r>
            <a:r>
              <a:rPr lang="it" sz="2600">
                <a:latin typeface="Times New Roman"/>
                <a:ea typeface="Times New Roman"/>
                <a:cs typeface="Times New Roman"/>
                <a:sym typeface="Times New Roman"/>
              </a:rPr>
              <a:t>F</a:t>
            </a:r>
            <a:endParaRPr/>
          </a:p>
        </p:txBody>
      </p:sp>
      <p:sp>
        <p:nvSpPr>
          <p:cNvPr id="66" name="Google Shape;66;p15"/>
          <p:cNvSpPr txBox="1"/>
          <p:nvPr>
            <p:ph idx="1" type="body"/>
          </p:nvPr>
        </p:nvSpPr>
        <p:spPr>
          <a:xfrm>
            <a:off x="311700" y="978200"/>
            <a:ext cx="2808000" cy="3975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it" sz="1400">
                <a:solidFill>
                  <a:schemeClr val="dk1"/>
                </a:solidFill>
                <a:latin typeface="Times New Roman"/>
                <a:ea typeface="Times New Roman"/>
                <a:cs typeface="Times New Roman"/>
                <a:sym typeface="Times New Roman"/>
              </a:rPr>
              <a:t>Buongiorno a tutti, siamo la classe 1</a:t>
            </a:r>
            <a:r>
              <a:rPr baseline="30000" lang="it" sz="1400">
                <a:solidFill>
                  <a:schemeClr val="dk1"/>
                </a:solidFill>
                <a:latin typeface="Times New Roman"/>
                <a:ea typeface="Times New Roman"/>
                <a:cs typeface="Times New Roman"/>
                <a:sym typeface="Times New Roman"/>
              </a:rPr>
              <a:t>a</a:t>
            </a:r>
            <a:r>
              <a:rPr lang="it" sz="1400">
                <a:solidFill>
                  <a:schemeClr val="dk1"/>
                </a:solidFill>
                <a:latin typeface="Times New Roman"/>
                <a:ea typeface="Times New Roman"/>
                <a:cs typeface="Times New Roman"/>
                <a:sym typeface="Times New Roman"/>
              </a:rPr>
              <a:t>F ed oggi volevamo presentarvi la nostra attività editoriale: il nostro giornale.</a:t>
            </a:r>
            <a:endParaRPr sz="14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lang="it" sz="1400">
                <a:solidFill>
                  <a:schemeClr val="dk1"/>
                </a:solidFill>
                <a:latin typeface="Times New Roman"/>
                <a:ea typeface="Times New Roman"/>
                <a:cs typeface="Times New Roman"/>
                <a:sym typeface="Times New Roman"/>
              </a:rPr>
              <a:t>L’idea nasce da una mia proposta alla classe fatta ad inizio anno, ed è stata accettata dai miei compagni e dal prof di italiano che ci coordina in questo progetto.</a:t>
            </a:r>
            <a:endParaRPr sz="14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lang="it" sz="1400">
                <a:solidFill>
                  <a:schemeClr val="dk1"/>
                </a:solidFill>
                <a:latin typeface="Times New Roman"/>
                <a:ea typeface="Times New Roman"/>
                <a:cs typeface="Times New Roman"/>
                <a:sym typeface="Times New Roman"/>
              </a:rPr>
              <a:t>Negli articoli che pubblicheremo, potrete trovare diverse informazioni su materie scolastiche, ad esempio: epica,  geografia, tecnologia,  storia in forma più divertente rispetto ai libri di testo, e tanto altro ancora.</a:t>
            </a:r>
            <a:endParaRPr sz="1400">
              <a:solidFill>
                <a:schemeClr val="dk1"/>
              </a:solidFill>
              <a:latin typeface="Times New Roman"/>
              <a:ea typeface="Times New Roman"/>
              <a:cs typeface="Times New Roman"/>
              <a:sym typeface="Times New Roman"/>
            </a:endParaRPr>
          </a:p>
          <a:p>
            <a:pPr indent="0" lvl="0" marL="0" rtl="0" algn="just">
              <a:spcBef>
                <a:spcPts val="0"/>
              </a:spcBef>
              <a:spcAft>
                <a:spcPts val="1200"/>
              </a:spcAft>
              <a:buNone/>
            </a:pPr>
            <a:r>
              <a:t/>
            </a:r>
            <a:endParaRPr sz="1400"/>
          </a:p>
        </p:txBody>
      </p:sp>
      <p:sp>
        <p:nvSpPr>
          <p:cNvPr id="67" name="Google Shape;67;p15"/>
          <p:cNvSpPr txBox="1"/>
          <p:nvPr/>
        </p:nvSpPr>
        <p:spPr>
          <a:xfrm>
            <a:off x="3329075" y="1435750"/>
            <a:ext cx="317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68" name="Google Shape;68;p15"/>
          <p:cNvSpPr txBox="1"/>
          <p:nvPr/>
        </p:nvSpPr>
        <p:spPr>
          <a:xfrm>
            <a:off x="3232250" y="994725"/>
            <a:ext cx="2950500" cy="3621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it">
                <a:solidFill>
                  <a:schemeClr val="dk1"/>
                </a:solidFill>
                <a:latin typeface="Times New Roman"/>
                <a:ea typeface="Times New Roman"/>
                <a:cs typeface="Times New Roman"/>
                <a:sym typeface="Times New Roman"/>
              </a:rPr>
              <a:t>In questo numero potete trovare rubriche sull’amicizia, sui problemi nel mondo ecc. </a:t>
            </a:r>
            <a:endParaRPr>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it">
                <a:solidFill>
                  <a:schemeClr val="dk1"/>
                </a:solidFill>
                <a:latin typeface="Times New Roman"/>
                <a:ea typeface="Times New Roman"/>
                <a:cs typeface="Times New Roman"/>
                <a:sym typeface="Times New Roman"/>
              </a:rPr>
              <a:t>Parleremo di festività e di giornate importanti, come la giornata internazionale contro la violenza sulle donne cercando di attirare attenzione su questi argomenti da non scordare.</a:t>
            </a:r>
            <a:endParaRPr>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it">
                <a:solidFill>
                  <a:schemeClr val="dk1"/>
                </a:solidFill>
                <a:latin typeface="Times New Roman"/>
                <a:ea typeface="Times New Roman"/>
                <a:cs typeface="Times New Roman"/>
                <a:sym typeface="Times New Roman"/>
              </a:rPr>
              <a:t>In questo giornale quindi saranno presenti articoli importanti ed interessanti.</a:t>
            </a:r>
            <a:endParaRPr>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it">
                <a:solidFill>
                  <a:schemeClr val="dk1"/>
                </a:solidFill>
                <a:latin typeface="Times New Roman"/>
                <a:ea typeface="Times New Roman"/>
                <a:cs typeface="Times New Roman"/>
                <a:sym typeface="Times New Roman"/>
              </a:rPr>
              <a:t>Lo scopo di questo giornale sarà appassionare i lettori con argomenti più approfonditi e divertenti. </a:t>
            </a:r>
            <a:endParaRPr>
              <a:solidFill>
                <a:schemeClr val="dk1"/>
              </a:solidFill>
              <a:latin typeface="Times New Roman"/>
              <a:ea typeface="Times New Roman"/>
              <a:cs typeface="Times New Roman"/>
              <a:sym typeface="Times New Roman"/>
            </a:endParaRPr>
          </a:p>
        </p:txBody>
      </p:sp>
      <p:sp>
        <p:nvSpPr>
          <p:cNvPr id="69" name="Google Shape;69;p15"/>
          <p:cNvSpPr txBox="1"/>
          <p:nvPr/>
        </p:nvSpPr>
        <p:spPr>
          <a:xfrm>
            <a:off x="6295300" y="1031300"/>
            <a:ext cx="2587500" cy="337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it">
                <a:solidFill>
                  <a:schemeClr val="dk1"/>
                </a:solidFill>
                <a:latin typeface="Times New Roman"/>
                <a:ea typeface="Times New Roman"/>
                <a:cs typeface="Times New Roman"/>
                <a:sym typeface="Times New Roman"/>
              </a:rPr>
              <a:t>Come vedrete abbiamo modificato argomenti scolastici e li abbiamo resi più accattivanti.</a:t>
            </a:r>
            <a:endParaRPr>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it">
                <a:solidFill>
                  <a:schemeClr val="dk1"/>
                </a:solidFill>
                <a:latin typeface="Times New Roman"/>
                <a:ea typeface="Times New Roman"/>
                <a:cs typeface="Times New Roman"/>
                <a:sym typeface="Times New Roman"/>
              </a:rPr>
              <a:t>Lasceremo una pagina vuota su argomenti che potete proporre voi e consigli sul titolo del giornale.</a:t>
            </a:r>
            <a:endParaRPr>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it">
                <a:solidFill>
                  <a:schemeClr val="dk1"/>
                </a:solidFill>
                <a:latin typeface="Times New Roman"/>
                <a:ea typeface="Times New Roman"/>
                <a:cs typeface="Times New Roman"/>
                <a:sym typeface="Times New Roman"/>
              </a:rPr>
              <a:t>Spero di avervi incuriosito e</a:t>
            </a:r>
            <a:r>
              <a:rPr b="1" lang="it">
                <a:solidFill>
                  <a:schemeClr val="dk1"/>
                </a:solidFill>
                <a:latin typeface="Times New Roman"/>
                <a:ea typeface="Times New Roman"/>
                <a:cs typeface="Times New Roman"/>
                <a:sym typeface="Times New Roman"/>
              </a:rPr>
              <a:t> buona lettura!</a:t>
            </a:r>
            <a:endParaRPr b="1">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it">
                <a:solidFill>
                  <a:schemeClr val="dk1"/>
                </a:solidFill>
                <a:latin typeface="Times New Roman"/>
                <a:ea typeface="Times New Roman"/>
                <a:cs typeface="Times New Roman"/>
                <a:sym typeface="Times New Roman"/>
              </a:rPr>
              <a:t>La redazione e lo staff giornalistico della 1F</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6"/>
          <p:cNvPicPr preferRelativeResize="0"/>
          <p:nvPr/>
        </p:nvPicPr>
        <p:blipFill rotWithShape="1">
          <a:blip r:embed="rId3">
            <a:alphaModFix/>
          </a:blip>
          <a:srcRect b="-6048" l="-12125" r="-12113" t="-10041"/>
          <a:stretch/>
        </p:blipFill>
        <p:spPr>
          <a:xfrm>
            <a:off x="311700" y="0"/>
            <a:ext cx="852060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555600"/>
            <a:ext cx="85869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it"/>
              <a:t>EPICA: INTERVISTA AD OMERO</a:t>
            </a:r>
            <a:endParaRPr/>
          </a:p>
        </p:txBody>
      </p:sp>
      <p:sp>
        <p:nvSpPr>
          <p:cNvPr id="80" name="Google Shape;80;p17"/>
          <p:cNvSpPr txBox="1"/>
          <p:nvPr>
            <p:ph idx="1" type="body"/>
          </p:nvPr>
        </p:nvSpPr>
        <p:spPr>
          <a:xfrm>
            <a:off x="311700" y="1389600"/>
            <a:ext cx="2808000" cy="3564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lang="it" sz="1400"/>
              <a:t>Giornalista</a:t>
            </a:r>
            <a:r>
              <a:rPr lang="it" sz="1400"/>
              <a:t>: Buonasera signor Omero, La ringraziamo per aver accettato il nostro invito. Le volevamo fare i complimenti per il Suo libro che sta avendo molto successo. </a:t>
            </a:r>
            <a:br>
              <a:rPr lang="it" sz="1400"/>
            </a:br>
            <a:r>
              <a:rPr b="1" lang="it" sz="1400"/>
              <a:t>Omero</a:t>
            </a:r>
            <a:r>
              <a:rPr lang="it" sz="1400"/>
              <a:t>: Grazie mille. </a:t>
            </a:r>
            <a:r>
              <a:rPr b="1" lang="it" sz="1400"/>
              <a:t>Giornalista</a:t>
            </a:r>
            <a:r>
              <a:rPr lang="it" sz="1400"/>
              <a:t>: Come si intitola il Suo libro e chi è il protagonista? </a:t>
            </a:r>
            <a:r>
              <a:rPr b="1" lang="it" sz="1400"/>
              <a:t>Omero</a:t>
            </a:r>
            <a:r>
              <a:rPr lang="it" sz="1400"/>
              <a:t>: L’opera si intitola “Iliade” ed Achille, il rapido e glorioso guerriero greco, è il suo protagonista.</a:t>
            </a:r>
            <a:endParaRPr sz="1400"/>
          </a:p>
          <a:p>
            <a:pPr indent="0" lvl="0" marL="0" rtl="0" algn="just">
              <a:spcBef>
                <a:spcPts val="1200"/>
              </a:spcBef>
              <a:spcAft>
                <a:spcPts val="1200"/>
              </a:spcAft>
              <a:buNone/>
            </a:pPr>
            <a:r>
              <a:t/>
            </a:r>
            <a:endParaRPr sz="1400"/>
          </a:p>
        </p:txBody>
      </p:sp>
      <p:sp>
        <p:nvSpPr>
          <p:cNvPr id="81" name="Google Shape;81;p17"/>
          <p:cNvSpPr txBox="1"/>
          <p:nvPr/>
        </p:nvSpPr>
        <p:spPr>
          <a:xfrm>
            <a:off x="3344850" y="1355550"/>
            <a:ext cx="2650500" cy="3632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it"/>
              <a:t>Giornalista: </a:t>
            </a:r>
            <a:r>
              <a:rPr lang="it"/>
              <a:t>Ci può dire qualcosa della sua famiglia?</a:t>
            </a:r>
            <a:endParaRPr/>
          </a:p>
          <a:p>
            <a:pPr indent="0" lvl="0" marL="0" rtl="0" algn="just">
              <a:spcBef>
                <a:spcPts val="0"/>
              </a:spcBef>
              <a:spcAft>
                <a:spcPts val="0"/>
              </a:spcAft>
              <a:buNone/>
            </a:pPr>
            <a:r>
              <a:rPr b="1" lang="it"/>
              <a:t>Omero: </a:t>
            </a:r>
            <a:r>
              <a:rPr lang="it"/>
              <a:t>Si, mia madre si chiama Creteide, invece mio padre si chiama Meone.</a:t>
            </a:r>
            <a:endParaRPr/>
          </a:p>
          <a:p>
            <a:pPr indent="0" lvl="0" marL="0" rtl="0" algn="just">
              <a:spcBef>
                <a:spcPts val="0"/>
              </a:spcBef>
              <a:spcAft>
                <a:spcPts val="0"/>
              </a:spcAft>
              <a:buNone/>
            </a:pPr>
            <a:r>
              <a:rPr b="1" lang="it"/>
              <a:t>Giornalista</a:t>
            </a:r>
            <a:r>
              <a:rPr lang="it"/>
              <a:t>: </a:t>
            </a:r>
            <a:r>
              <a:rPr lang="it"/>
              <a:t>Abbiamo sentito che dopo la pubblicazione del suo testo e del successo che ha riscosso tante città si vantano della Sua nascita presso di loro. Può chiarire questo mistero?</a:t>
            </a:r>
            <a:endParaRPr/>
          </a:p>
          <a:p>
            <a:pPr indent="0" lvl="0" marL="0" rtl="0" algn="just">
              <a:spcBef>
                <a:spcPts val="0"/>
              </a:spcBef>
              <a:spcAft>
                <a:spcPts val="0"/>
              </a:spcAft>
              <a:buNone/>
            </a:pPr>
            <a:r>
              <a:rPr b="1" lang="it"/>
              <a:t>Omero</a:t>
            </a:r>
            <a:r>
              <a:rPr lang="it"/>
              <a:t>: La mia identità resterà</a:t>
            </a:r>
            <a:endParaRPr/>
          </a:p>
          <a:p>
            <a:pPr indent="0" lvl="0" marL="0" rtl="0" algn="just">
              <a:spcBef>
                <a:spcPts val="0"/>
              </a:spcBef>
              <a:spcAft>
                <a:spcPts val="0"/>
              </a:spcAft>
              <a:buNone/>
            </a:pPr>
            <a:r>
              <a:rPr lang="it"/>
              <a:t>segreta, cambiamo domanda.</a:t>
            </a:r>
            <a:endParaRPr/>
          </a:p>
          <a:p>
            <a:pPr indent="0" lvl="0" marL="0" rtl="0" algn="just">
              <a:spcBef>
                <a:spcPts val="0"/>
              </a:spcBef>
              <a:spcAft>
                <a:spcPts val="0"/>
              </a:spcAft>
              <a:buClr>
                <a:schemeClr val="dk1"/>
              </a:buClr>
              <a:buSzPts val="1100"/>
              <a:buFont typeface="Arial"/>
              <a:buNone/>
            </a:pPr>
            <a:r>
              <a:t/>
            </a:r>
            <a:endParaRPr/>
          </a:p>
          <a:p>
            <a:pPr indent="0" lvl="0" marL="0" rtl="0" algn="just">
              <a:spcBef>
                <a:spcPts val="0"/>
              </a:spcBef>
              <a:spcAft>
                <a:spcPts val="0"/>
              </a:spcAft>
              <a:buNone/>
            </a:pPr>
            <a:r>
              <a:t/>
            </a:r>
            <a:endParaRPr/>
          </a:p>
        </p:txBody>
      </p:sp>
      <p:sp>
        <p:nvSpPr>
          <p:cNvPr id="82" name="Google Shape;82;p17"/>
          <p:cNvSpPr txBox="1"/>
          <p:nvPr/>
        </p:nvSpPr>
        <p:spPr>
          <a:xfrm>
            <a:off x="6200600" y="1389600"/>
            <a:ext cx="26979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it"/>
              <a:t>Giornalista</a:t>
            </a:r>
            <a:r>
              <a:rPr lang="it"/>
              <a:t>: Pensa di scrivere altri libri?</a:t>
            </a:r>
            <a:endParaRPr/>
          </a:p>
          <a:p>
            <a:pPr indent="0" lvl="0" marL="0" rtl="0" algn="l">
              <a:spcBef>
                <a:spcPts val="0"/>
              </a:spcBef>
              <a:spcAft>
                <a:spcPts val="0"/>
              </a:spcAft>
              <a:buClr>
                <a:schemeClr val="dk1"/>
              </a:buClr>
              <a:buSzPts val="1100"/>
              <a:buFont typeface="Arial"/>
              <a:buNone/>
            </a:pPr>
            <a:r>
              <a:rPr b="1" lang="it"/>
              <a:t>Omero</a:t>
            </a:r>
            <a:r>
              <a:rPr lang="it"/>
              <a:t>: Si, tra qualche anno uscirà un mio nuovo libro, sarà un libro di viaggi ed avventure e lo intitolerò “Odissea”.</a:t>
            </a:r>
            <a:endParaRPr/>
          </a:p>
          <a:p>
            <a:pPr indent="0" lvl="0" marL="0" rtl="0" algn="l">
              <a:spcBef>
                <a:spcPts val="0"/>
              </a:spcBef>
              <a:spcAft>
                <a:spcPts val="0"/>
              </a:spcAft>
              <a:buClr>
                <a:schemeClr val="dk1"/>
              </a:buClr>
              <a:buSzPts val="1100"/>
              <a:buFont typeface="Arial"/>
              <a:buNone/>
            </a:pPr>
            <a:r>
              <a:rPr lang="it"/>
              <a:t>Grazie per essere stato con noi, ci</a:t>
            </a:r>
            <a:endParaRPr/>
          </a:p>
          <a:p>
            <a:pPr indent="0" lvl="0" marL="0" rtl="0" algn="l">
              <a:spcBef>
                <a:spcPts val="0"/>
              </a:spcBef>
              <a:spcAft>
                <a:spcPts val="0"/>
              </a:spcAft>
              <a:buClr>
                <a:schemeClr val="dk1"/>
              </a:buClr>
              <a:buSzPts val="1100"/>
              <a:buFont typeface="Arial"/>
              <a:buNone/>
            </a:pPr>
            <a:r>
              <a:rPr lang="it"/>
              <a:t>rivediamo alla prossima intervista,</a:t>
            </a:r>
            <a:endParaRPr/>
          </a:p>
          <a:p>
            <a:pPr indent="0" lvl="0" marL="0" rtl="0" algn="l">
              <a:spcBef>
                <a:spcPts val="0"/>
              </a:spcBef>
              <a:spcAft>
                <a:spcPts val="0"/>
              </a:spcAft>
              <a:buClr>
                <a:schemeClr val="dk1"/>
              </a:buClr>
              <a:buSzPts val="1100"/>
              <a:buFont typeface="Arial"/>
              <a:buNone/>
            </a:pPr>
            <a:r>
              <a:rPr lang="it"/>
              <a:t>arrivedLa!</a:t>
            </a:r>
            <a:endParaRPr/>
          </a:p>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555600"/>
            <a:ext cx="84132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it"/>
              <a:t>GOSSIP: NOZZE FINITE MALE</a:t>
            </a:r>
            <a:endParaRPr/>
          </a:p>
        </p:txBody>
      </p:sp>
      <p:sp>
        <p:nvSpPr>
          <p:cNvPr id="88" name="Google Shape;88;p18"/>
          <p:cNvSpPr txBox="1"/>
          <p:nvPr>
            <p:ph idx="1" type="body"/>
          </p:nvPr>
        </p:nvSpPr>
        <p:spPr>
          <a:xfrm>
            <a:off x="311700" y="2986750"/>
            <a:ext cx="3601200" cy="15822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it" sz="1400"/>
              <a:t>I protagonisti della storia che vi vogliamo raccontare oggi sono </a:t>
            </a:r>
            <a:r>
              <a:rPr lang="it" sz="1400">
                <a:solidFill>
                  <a:schemeClr val="dk1"/>
                </a:solidFill>
                <a:highlight>
                  <a:srgbClr val="FFFFFF"/>
                </a:highlight>
              </a:rPr>
              <a:t>Teti, dea greca del mare, figlia di Urano e Gea, e suo marito Peleo, re di Ftia, figlio dell’eroe Eaco. Figlio dei due coniugi è Achille, condottiero greco cantato da Omero.</a:t>
            </a:r>
            <a:endParaRPr sz="1400">
              <a:solidFill>
                <a:schemeClr val="dk1"/>
              </a:solidFill>
              <a:highlight>
                <a:srgbClr val="FFFFFF"/>
              </a:highlight>
            </a:endParaRPr>
          </a:p>
          <a:p>
            <a:pPr indent="0" lvl="0" marL="0" rtl="0" algn="just">
              <a:spcBef>
                <a:spcPts val="1200"/>
              </a:spcBef>
              <a:spcAft>
                <a:spcPts val="1200"/>
              </a:spcAft>
              <a:buNone/>
            </a:pPr>
            <a:r>
              <a:t/>
            </a:r>
            <a:endParaRPr sz="1400"/>
          </a:p>
        </p:txBody>
      </p:sp>
      <p:pic>
        <p:nvPicPr>
          <p:cNvPr id="89" name="Google Shape;89;p18"/>
          <p:cNvPicPr preferRelativeResize="0"/>
          <p:nvPr/>
        </p:nvPicPr>
        <p:blipFill>
          <a:blip r:embed="rId3">
            <a:alphaModFix/>
          </a:blip>
          <a:stretch>
            <a:fillRect/>
          </a:stretch>
        </p:blipFill>
        <p:spPr>
          <a:xfrm>
            <a:off x="311700" y="1389600"/>
            <a:ext cx="3767075" cy="1597150"/>
          </a:xfrm>
          <a:prstGeom prst="rect">
            <a:avLst/>
          </a:prstGeom>
          <a:noFill/>
          <a:ln>
            <a:noFill/>
          </a:ln>
        </p:spPr>
      </p:pic>
      <p:sp>
        <p:nvSpPr>
          <p:cNvPr id="90" name="Google Shape;90;p18"/>
          <p:cNvSpPr txBox="1"/>
          <p:nvPr/>
        </p:nvSpPr>
        <p:spPr>
          <a:xfrm>
            <a:off x="4013425" y="1582550"/>
            <a:ext cx="2587500" cy="3374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it">
                <a:solidFill>
                  <a:schemeClr val="dk1"/>
                </a:solidFill>
                <a:highlight>
                  <a:srgbClr val="FFFFFF"/>
                </a:highlight>
                <a:latin typeface="Amatic SC"/>
                <a:ea typeface="Amatic SC"/>
                <a:cs typeface="Amatic SC"/>
                <a:sym typeface="Amatic SC"/>
              </a:rPr>
              <a:t>la vicenda ha inizio con le nozze di teti, una ninfa, e peleo re della tessaglia</a:t>
            </a:r>
            <a:endParaRPr>
              <a:solidFill>
                <a:schemeClr val="dk1"/>
              </a:solidFill>
              <a:highlight>
                <a:srgbClr val="FFFFFF"/>
              </a:highlight>
              <a:latin typeface="Amatic SC"/>
              <a:ea typeface="Amatic SC"/>
              <a:cs typeface="Amatic SC"/>
              <a:sym typeface="Amatic SC"/>
            </a:endParaRPr>
          </a:p>
          <a:p>
            <a:pPr indent="0" lvl="0" marL="0" rtl="0" algn="just">
              <a:lnSpc>
                <a:spcPct val="115000"/>
              </a:lnSpc>
              <a:spcBef>
                <a:spcPts val="0"/>
              </a:spcBef>
              <a:spcAft>
                <a:spcPts val="0"/>
              </a:spcAft>
              <a:buClr>
                <a:schemeClr val="dk1"/>
              </a:buClr>
              <a:buSzPts val="1100"/>
              <a:buFont typeface="Arial"/>
              <a:buNone/>
            </a:pPr>
            <a:r>
              <a:rPr lang="it">
                <a:solidFill>
                  <a:schemeClr val="dk1"/>
                </a:solidFill>
                <a:highlight>
                  <a:srgbClr val="FFFFFF"/>
                </a:highlight>
              </a:rPr>
              <a:t>Questa ninfa era talmente bella che anche Zeus e poseidone volevano prenderla in moglie, solo che, siccome il futuro figlio di Teti sarebbe stato più forte del padre, rinunciarono alle nozze, dandole come marito un mortale di nome Peleo.</a:t>
            </a:r>
            <a:endParaRPr>
              <a:solidFill>
                <a:schemeClr val="dk1"/>
              </a:solidFill>
              <a:highlight>
                <a:srgbClr val="FFFFFF"/>
              </a:highlight>
              <a:latin typeface="Amatic SC"/>
              <a:ea typeface="Amatic SC"/>
              <a:cs typeface="Amatic SC"/>
              <a:sym typeface="Amatic SC"/>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highlight>
                <a:srgbClr val="FFFFFF"/>
              </a:highlight>
              <a:latin typeface="Amatic SC"/>
              <a:ea typeface="Amatic SC"/>
              <a:cs typeface="Amatic SC"/>
              <a:sym typeface="Amatic SC"/>
            </a:endParaRPr>
          </a:p>
          <a:p>
            <a:pPr indent="0" lvl="0" marL="0" rtl="0" algn="just">
              <a:spcBef>
                <a:spcPts val="0"/>
              </a:spcBef>
              <a:spcAft>
                <a:spcPts val="0"/>
              </a:spcAft>
              <a:buNone/>
            </a:pPr>
            <a:r>
              <a:t/>
            </a:r>
            <a:endParaRPr/>
          </a:p>
        </p:txBody>
      </p:sp>
      <p:sp>
        <p:nvSpPr>
          <p:cNvPr id="91" name="Google Shape;91;p18"/>
          <p:cNvSpPr txBox="1"/>
          <p:nvPr/>
        </p:nvSpPr>
        <p:spPr>
          <a:xfrm>
            <a:off x="6752825" y="1767100"/>
            <a:ext cx="2256300" cy="21348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it">
                <a:solidFill>
                  <a:schemeClr val="dk1"/>
                </a:solidFill>
                <a:highlight>
                  <a:srgbClr val="FFFFFF"/>
                </a:highlight>
              </a:rPr>
              <a:t>Quando Teti seppe che avrebbe sposato un uomo comune andò su tutte le furie e decise di sfuggirgli e si trasformò in tanti animali, ma Peleo riuscì a raggiungerla e la ninfa si rassegnò al suo destino.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idx="1" type="body"/>
          </p:nvPr>
        </p:nvSpPr>
        <p:spPr>
          <a:xfrm>
            <a:off x="532600" y="271575"/>
            <a:ext cx="2808000" cy="2016300"/>
          </a:xfrm>
          <a:prstGeom prst="rect">
            <a:avLst/>
          </a:prstGeom>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Clr>
                <a:schemeClr val="dk1"/>
              </a:buClr>
              <a:buSzPts val="1100"/>
              <a:buFont typeface="Arial"/>
              <a:buNone/>
            </a:pPr>
            <a:r>
              <a:rPr lang="it" sz="1400">
                <a:solidFill>
                  <a:schemeClr val="dk1"/>
                </a:solidFill>
                <a:highlight>
                  <a:srgbClr val="FFFFFF"/>
                </a:highlight>
                <a:latin typeface="Amatic SC"/>
                <a:ea typeface="Amatic SC"/>
                <a:cs typeface="Amatic SC"/>
                <a:sym typeface="Amatic SC"/>
              </a:rPr>
              <a:t>il matrimonio avvenne sul monte pelio e fu celebrato dagli dei.</a:t>
            </a:r>
            <a:endParaRPr sz="1400">
              <a:solidFill>
                <a:schemeClr val="dk1"/>
              </a:solidFill>
              <a:highlight>
                <a:srgbClr val="FFFFFF"/>
              </a:highlight>
              <a:latin typeface="Amatic SC"/>
              <a:ea typeface="Amatic SC"/>
              <a:cs typeface="Amatic SC"/>
              <a:sym typeface="Amatic SC"/>
            </a:endParaRPr>
          </a:p>
          <a:p>
            <a:pPr indent="0" lvl="0" marL="0" rtl="0" algn="l">
              <a:lnSpc>
                <a:spcPct val="115000"/>
              </a:lnSpc>
              <a:spcBef>
                <a:spcPts val="0"/>
              </a:spcBef>
              <a:spcAft>
                <a:spcPts val="0"/>
              </a:spcAft>
              <a:buClr>
                <a:schemeClr val="dk1"/>
              </a:buClr>
              <a:buSzPts val="1100"/>
              <a:buFont typeface="Arial"/>
              <a:buNone/>
            </a:pPr>
            <a:r>
              <a:rPr lang="it" sz="1400">
                <a:solidFill>
                  <a:schemeClr val="dk1"/>
                </a:solidFill>
                <a:highlight>
                  <a:srgbClr val="FFFFFF"/>
                </a:highlight>
              </a:rPr>
              <a:t>Alla cerimonia erano presenti tutte le divinità dell’olimpo tranne Eris, dea della discordia, che gli dei non avevano invitato per evitare problemi.</a:t>
            </a:r>
            <a:endParaRPr sz="1400">
              <a:solidFill>
                <a:schemeClr val="dk1"/>
              </a:solidFill>
              <a:highlight>
                <a:srgbClr val="FFFFFF"/>
              </a:highlight>
              <a:latin typeface="Amatic SC"/>
              <a:ea typeface="Amatic SC"/>
              <a:cs typeface="Amatic SC"/>
              <a:sym typeface="Amatic SC"/>
            </a:endParaRPr>
          </a:p>
          <a:p>
            <a:pPr indent="0" lvl="0" marL="0" rtl="0" algn="l">
              <a:spcBef>
                <a:spcPts val="0"/>
              </a:spcBef>
              <a:spcAft>
                <a:spcPts val="1200"/>
              </a:spcAft>
              <a:buNone/>
            </a:pPr>
            <a:r>
              <a:t/>
            </a:r>
            <a:endParaRPr sz="1400"/>
          </a:p>
        </p:txBody>
      </p:sp>
      <p:sp>
        <p:nvSpPr>
          <p:cNvPr id="97" name="Google Shape;97;p19"/>
          <p:cNvSpPr txBox="1"/>
          <p:nvPr/>
        </p:nvSpPr>
        <p:spPr>
          <a:xfrm>
            <a:off x="552225" y="2492850"/>
            <a:ext cx="280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98" name="Google Shape;98;p19"/>
          <p:cNvPicPr preferRelativeResize="0"/>
          <p:nvPr/>
        </p:nvPicPr>
        <p:blipFill>
          <a:blip r:embed="rId3">
            <a:alphaModFix/>
          </a:blip>
          <a:stretch>
            <a:fillRect/>
          </a:stretch>
        </p:blipFill>
        <p:spPr>
          <a:xfrm>
            <a:off x="552225" y="2045725"/>
            <a:ext cx="2190750" cy="1952625"/>
          </a:xfrm>
          <a:prstGeom prst="rect">
            <a:avLst/>
          </a:prstGeom>
          <a:noFill/>
          <a:ln>
            <a:noFill/>
          </a:ln>
        </p:spPr>
      </p:pic>
      <p:sp>
        <p:nvSpPr>
          <p:cNvPr id="99" name="Google Shape;99;p19"/>
          <p:cNvSpPr txBox="1"/>
          <p:nvPr/>
        </p:nvSpPr>
        <p:spPr>
          <a:xfrm>
            <a:off x="3360525" y="615325"/>
            <a:ext cx="2871600" cy="3374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it">
                <a:solidFill>
                  <a:schemeClr val="dk1"/>
                </a:solidFill>
                <a:highlight>
                  <a:srgbClr val="FFFFFF"/>
                </a:highlight>
                <a:latin typeface="Amatic SC"/>
                <a:ea typeface="Amatic SC"/>
                <a:cs typeface="Amatic SC"/>
                <a:sym typeface="Amatic SC"/>
              </a:rPr>
              <a:t>eris non invitata al matrimonio </a:t>
            </a:r>
            <a:endParaRPr>
              <a:solidFill>
                <a:schemeClr val="dk1"/>
              </a:solidFill>
              <a:highlight>
                <a:srgbClr val="FFFFFF"/>
              </a:highlight>
              <a:latin typeface="Amatic SC"/>
              <a:ea typeface="Amatic SC"/>
              <a:cs typeface="Amatic SC"/>
              <a:sym typeface="Amatic SC"/>
            </a:endParaRPr>
          </a:p>
          <a:p>
            <a:pPr indent="0" lvl="0" marL="0" rtl="0" algn="just">
              <a:lnSpc>
                <a:spcPct val="115000"/>
              </a:lnSpc>
              <a:spcBef>
                <a:spcPts val="0"/>
              </a:spcBef>
              <a:spcAft>
                <a:spcPts val="0"/>
              </a:spcAft>
              <a:buClr>
                <a:schemeClr val="dk1"/>
              </a:buClr>
              <a:buSzPts val="1100"/>
              <a:buFont typeface="Arial"/>
              <a:buNone/>
            </a:pPr>
            <a:r>
              <a:rPr lang="it">
                <a:solidFill>
                  <a:schemeClr val="dk1"/>
                </a:solidFill>
                <a:highlight>
                  <a:srgbClr val="FFFFFF"/>
                </a:highlight>
              </a:rPr>
              <a:t>Eris che come abbiamo accennato precedentemente non era stata invitata dagli dei alle nozze di Teti e Peleo per evitare problemi, problemi che però eris riuscì comunque a creare, infatti, quando questa si accorse di essere da sola sull’olimpo capì subito quello che era accaduto e mentre sul monte Pelio i festeggiamenti proseguivano felicemente, </a:t>
            </a:r>
            <a:endParaRPr>
              <a:solidFill>
                <a:schemeClr val="dk1"/>
              </a:solidFill>
              <a:highlight>
                <a:srgbClr val="FFFFFF"/>
              </a:highlight>
              <a:latin typeface="Amatic SC"/>
              <a:ea typeface="Amatic SC"/>
              <a:cs typeface="Amatic SC"/>
              <a:sym typeface="Amatic SC"/>
            </a:endParaRPr>
          </a:p>
        </p:txBody>
      </p:sp>
      <p:sp>
        <p:nvSpPr>
          <p:cNvPr id="100" name="Google Shape;100;p19"/>
          <p:cNvSpPr txBox="1"/>
          <p:nvPr/>
        </p:nvSpPr>
        <p:spPr>
          <a:xfrm>
            <a:off x="6358375" y="615325"/>
            <a:ext cx="2648400" cy="1887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it">
                <a:solidFill>
                  <a:schemeClr val="dk1"/>
                </a:solidFill>
                <a:highlight>
                  <a:srgbClr val="FFFFFF"/>
                </a:highlight>
              </a:rPr>
              <a:t>arrivò, piena di rabbia, prese una mela d’oro, ci scrisse le seguenti parole: “questa mela deve essere donata alla più bella fra le dee”, e la lanciò tra i banchetti.</a:t>
            </a:r>
            <a:endParaRPr>
              <a:solidFill>
                <a:schemeClr val="dk1"/>
              </a:solidFill>
              <a:highlight>
                <a:srgbClr val="FFFFFF"/>
              </a:highlight>
              <a:latin typeface="Amatic SC"/>
              <a:ea typeface="Amatic SC"/>
              <a:cs typeface="Amatic SC"/>
              <a:sym typeface="Amatic SC"/>
            </a:endParaRPr>
          </a:p>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idx="1" type="body"/>
          </p:nvPr>
        </p:nvSpPr>
        <p:spPr>
          <a:xfrm>
            <a:off x="311700" y="378675"/>
            <a:ext cx="2808000" cy="41904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it" sz="1400">
                <a:solidFill>
                  <a:schemeClr val="dk1"/>
                </a:solidFill>
                <a:highlight>
                  <a:srgbClr val="FFFFFF"/>
                </a:highlight>
                <a:latin typeface="Amatic SC"/>
                <a:ea typeface="Amatic SC"/>
                <a:cs typeface="Amatic SC"/>
                <a:sym typeface="Amatic SC"/>
              </a:rPr>
              <a:t>Gli dei quando videro la mela d’oro e la scritta non osarono attribuirla</a:t>
            </a:r>
            <a:r>
              <a:rPr lang="it" sz="1400">
                <a:solidFill>
                  <a:schemeClr val="dk1"/>
                </a:solidFill>
                <a:highlight>
                  <a:srgbClr val="FFFFFF"/>
                </a:highlight>
              </a:rPr>
              <a:t> loro a una dea perchè avevano timore di scatenare l’ira delle dee non scelte. Zeus decise allora che avrebbero partecipato solo tre dee alla gara di bellezza ovvero: Era Atena e Afrodite, e che il giudice sarebbe stato un mortale che viveva lontano dall’Olimpo. scelse un pastore che viveva sul monte Ida di nome Paride.</a:t>
            </a:r>
            <a:endParaRPr sz="1400">
              <a:solidFill>
                <a:schemeClr val="dk1"/>
              </a:solidFill>
              <a:highlight>
                <a:srgbClr val="FFFFFF"/>
              </a:highlight>
            </a:endParaRPr>
          </a:p>
          <a:p>
            <a:pPr indent="0" lvl="0" marL="0" rtl="0" algn="l">
              <a:lnSpc>
                <a:spcPct val="115000"/>
              </a:lnSpc>
              <a:spcBef>
                <a:spcPts val="0"/>
              </a:spcBef>
              <a:spcAft>
                <a:spcPts val="0"/>
              </a:spcAft>
              <a:buNone/>
            </a:pPr>
            <a:r>
              <a:rPr lang="it" sz="1400">
                <a:solidFill>
                  <a:schemeClr val="dk1"/>
                </a:solidFill>
                <a:highlight>
                  <a:srgbClr val="FFFFFF"/>
                </a:highlight>
              </a:rPr>
              <a:t>A</a:t>
            </a:r>
            <a:r>
              <a:rPr lang="it" sz="1400">
                <a:solidFill>
                  <a:schemeClr val="dk1"/>
                </a:solidFill>
                <a:highlight>
                  <a:srgbClr val="FFFFFF"/>
                </a:highlight>
              </a:rPr>
              <a:t>lla competizione paride scelse Afrodite che gli promise la donna più bella del mondo.</a:t>
            </a:r>
            <a:endParaRPr sz="1400">
              <a:solidFill>
                <a:schemeClr val="dk1"/>
              </a:solidFill>
              <a:highlight>
                <a:srgbClr val="FFFFFF"/>
              </a:highlight>
              <a:latin typeface="Amatic SC"/>
              <a:ea typeface="Amatic SC"/>
              <a:cs typeface="Amatic SC"/>
              <a:sym typeface="Amatic SC"/>
            </a:endParaRPr>
          </a:p>
          <a:p>
            <a:pPr indent="0" lvl="0" marL="0" rtl="0" algn="just">
              <a:lnSpc>
                <a:spcPct val="115000"/>
              </a:lnSpc>
              <a:spcBef>
                <a:spcPts val="0"/>
              </a:spcBef>
              <a:spcAft>
                <a:spcPts val="0"/>
              </a:spcAft>
              <a:buClr>
                <a:schemeClr val="dk1"/>
              </a:buClr>
              <a:buSzPts val="1100"/>
              <a:buFont typeface="Arial"/>
              <a:buNone/>
            </a:pPr>
            <a:r>
              <a:t/>
            </a:r>
            <a:endParaRPr sz="1400">
              <a:solidFill>
                <a:schemeClr val="dk1"/>
              </a:solidFill>
              <a:highlight>
                <a:srgbClr val="FFFFFF"/>
              </a:highlight>
            </a:endParaRPr>
          </a:p>
          <a:p>
            <a:pPr indent="0" lvl="0" marL="0" rtl="0" algn="just">
              <a:spcBef>
                <a:spcPts val="0"/>
              </a:spcBef>
              <a:spcAft>
                <a:spcPts val="1200"/>
              </a:spcAft>
              <a:buNone/>
            </a:pPr>
            <a:r>
              <a:t/>
            </a:r>
            <a:endParaRPr sz="1400"/>
          </a:p>
        </p:txBody>
      </p:sp>
      <p:sp>
        <p:nvSpPr>
          <p:cNvPr id="106" name="Google Shape;106;p20"/>
          <p:cNvSpPr txBox="1"/>
          <p:nvPr/>
        </p:nvSpPr>
        <p:spPr>
          <a:xfrm>
            <a:off x="3344850" y="552225"/>
            <a:ext cx="258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07" name="Google Shape;107;p20"/>
          <p:cNvPicPr preferRelativeResize="0"/>
          <p:nvPr/>
        </p:nvPicPr>
        <p:blipFill>
          <a:blip r:embed="rId3">
            <a:alphaModFix/>
          </a:blip>
          <a:stretch>
            <a:fillRect/>
          </a:stretch>
        </p:blipFill>
        <p:spPr>
          <a:xfrm>
            <a:off x="3445675" y="378675"/>
            <a:ext cx="2486675" cy="1929551"/>
          </a:xfrm>
          <a:prstGeom prst="rect">
            <a:avLst/>
          </a:prstGeom>
          <a:noFill/>
          <a:ln>
            <a:noFill/>
          </a:ln>
        </p:spPr>
      </p:pic>
      <p:sp>
        <p:nvSpPr>
          <p:cNvPr id="108" name="Google Shape;108;p20"/>
          <p:cNvSpPr txBox="1"/>
          <p:nvPr/>
        </p:nvSpPr>
        <p:spPr>
          <a:xfrm>
            <a:off x="3395238" y="2308225"/>
            <a:ext cx="2486700" cy="23826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it">
                <a:solidFill>
                  <a:schemeClr val="dk1"/>
                </a:solidFill>
                <a:highlight>
                  <a:srgbClr val="FFFFFF"/>
                </a:highlight>
                <a:latin typeface="Amatic SC"/>
                <a:ea typeface="Amatic SC"/>
                <a:cs typeface="Amatic SC"/>
                <a:sym typeface="Amatic SC"/>
              </a:rPr>
              <a:t>RAPIMENTO DI ELENA </a:t>
            </a:r>
            <a:r>
              <a:rPr lang="it">
                <a:solidFill>
                  <a:schemeClr val="dk1"/>
                </a:solidFill>
                <a:highlight>
                  <a:srgbClr val="FFFFFF"/>
                </a:highlight>
              </a:rPr>
              <a:t>Un giorno Paride giunse in visita a Sparta e fu ospitato da Menelao, appena vide la moglie Elena, considerata da tutti  la donna più bella del mondo, figlia di Zeus,  si innamorò follemente e con l’aiuto della pozione </a:t>
            </a:r>
            <a:endParaRPr>
              <a:solidFill>
                <a:schemeClr val="dk1"/>
              </a:solidFill>
              <a:highlight>
                <a:srgbClr val="FFFFFF"/>
              </a:highlight>
              <a:latin typeface="Amatic SC"/>
              <a:ea typeface="Amatic SC"/>
              <a:cs typeface="Amatic SC"/>
              <a:sym typeface="Amatic SC"/>
            </a:endParaRPr>
          </a:p>
        </p:txBody>
      </p:sp>
      <p:sp>
        <p:nvSpPr>
          <p:cNvPr id="109" name="Google Shape;109;p20"/>
          <p:cNvSpPr txBox="1"/>
          <p:nvPr/>
        </p:nvSpPr>
        <p:spPr>
          <a:xfrm>
            <a:off x="6105925" y="378675"/>
            <a:ext cx="2887200" cy="23826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it">
                <a:solidFill>
                  <a:schemeClr val="dk1"/>
                </a:solidFill>
                <a:highlight>
                  <a:srgbClr val="FFFFFF"/>
                </a:highlight>
              </a:rPr>
              <a:t>donatagli dalla dea Afrodite la convinse a scappare con lui. </a:t>
            </a:r>
            <a:endParaRPr>
              <a:solidFill>
                <a:schemeClr val="dk1"/>
              </a:solidFill>
              <a:highlight>
                <a:srgbClr val="FFFFFF"/>
              </a:highlight>
              <a:latin typeface="Amatic SC"/>
              <a:ea typeface="Amatic SC"/>
              <a:cs typeface="Amatic SC"/>
              <a:sym typeface="Amatic SC"/>
            </a:endParaRPr>
          </a:p>
          <a:p>
            <a:pPr indent="0" lvl="0" marL="0" rtl="0" algn="just">
              <a:lnSpc>
                <a:spcPct val="115000"/>
              </a:lnSpc>
              <a:spcBef>
                <a:spcPts val="0"/>
              </a:spcBef>
              <a:spcAft>
                <a:spcPts val="0"/>
              </a:spcAft>
              <a:buClr>
                <a:schemeClr val="dk1"/>
              </a:buClr>
              <a:buSzPts val="1100"/>
              <a:buFont typeface="Arial"/>
              <a:buNone/>
            </a:pPr>
            <a:r>
              <a:rPr lang="it">
                <a:solidFill>
                  <a:schemeClr val="dk1"/>
                </a:solidFill>
                <a:highlight>
                  <a:srgbClr val="FFFFFF"/>
                </a:highlight>
              </a:rPr>
              <a:t>Paride, però, non aveva tenuto conto di un precedente avvenuto alla reggia di Tindaro dove i più illustri principi dell’Ellade si erano presentati per chiedergli la mano della figlia Elena.</a:t>
            </a:r>
            <a:endParaRPr>
              <a:solidFill>
                <a:schemeClr val="dk1"/>
              </a:solidFill>
              <a:highlight>
                <a:srgbClr val="FFFFFF"/>
              </a:highlight>
              <a:latin typeface="Amatic SC"/>
              <a:ea typeface="Amatic SC"/>
              <a:cs typeface="Amatic SC"/>
              <a:sym typeface="Amatic SC"/>
            </a:endParaRPr>
          </a:p>
          <a:p>
            <a:pPr indent="0" lvl="0" marL="0" rtl="0" algn="just">
              <a:spcBef>
                <a:spcPts val="0"/>
              </a:spcBef>
              <a:spcAft>
                <a:spcPts val="0"/>
              </a:spcAft>
              <a:buNone/>
            </a:pPr>
            <a:r>
              <a:t/>
            </a:r>
            <a:endParaRPr/>
          </a:p>
        </p:txBody>
      </p:sp>
      <p:sp>
        <p:nvSpPr>
          <p:cNvPr id="110" name="Google Shape;110;p20"/>
          <p:cNvSpPr txBox="1"/>
          <p:nvPr/>
        </p:nvSpPr>
        <p:spPr>
          <a:xfrm>
            <a:off x="6216375" y="2634850"/>
            <a:ext cx="2776800" cy="21348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it">
                <a:solidFill>
                  <a:schemeClr val="dk1"/>
                </a:solidFill>
                <a:highlight>
                  <a:srgbClr val="FFFFFF"/>
                </a:highlight>
                <a:latin typeface="Amatic SC"/>
                <a:ea typeface="Amatic SC"/>
                <a:cs typeface="Amatic SC"/>
                <a:sym typeface="Amatic SC"/>
              </a:rPr>
              <a:t>Il sovrano li costrinse a giurare che non avrebbero protestato contro l’unico fra loro che sarebbe stato il prescelto.</a:t>
            </a:r>
            <a:endParaRPr>
              <a:solidFill>
                <a:schemeClr val="dk1"/>
              </a:solidFill>
              <a:highlight>
                <a:srgbClr val="FFFFFF"/>
              </a:highlight>
              <a:latin typeface="Amatic SC"/>
              <a:ea typeface="Amatic SC"/>
              <a:cs typeface="Amatic SC"/>
              <a:sym typeface="Amatic SC"/>
            </a:endParaRPr>
          </a:p>
          <a:p>
            <a:pPr indent="0" lvl="0" marL="0" rtl="0" algn="just">
              <a:lnSpc>
                <a:spcPct val="115000"/>
              </a:lnSpc>
              <a:spcBef>
                <a:spcPts val="0"/>
              </a:spcBef>
              <a:spcAft>
                <a:spcPts val="0"/>
              </a:spcAft>
              <a:buClr>
                <a:schemeClr val="dk1"/>
              </a:buClr>
              <a:buSzPts val="1100"/>
              <a:buFont typeface="Arial"/>
              <a:buNone/>
            </a:pPr>
            <a:r>
              <a:rPr lang="it">
                <a:solidFill>
                  <a:schemeClr val="dk1"/>
                </a:solidFill>
                <a:highlight>
                  <a:srgbClr val="FFFFFF"/>
                </a:highlight>
                <a:latin typeface="Amatic SC"/>
                <a:ea typeface="Amatic SC"/>
                <a:cs typeface="Amatic SC"/>
                <a:sym typeface="Amatic SC"/>
              </a:rPr>
              <a:t>I principi Achei fedeli alle parole di Tindaro, nella guerra di Troia si schierarono dalla parte di Menelao, marito di elena, e di suo fratello Agamennone.</a:t>
            </a:r>
            <a:endParaRPr>
              <a:solidFill>
                <a:schemeClr val="dk1"/>
              </a:solidFill>
              <a:highlight>
                <a:srgbClr val="FFFFFF"/>
              </a:highlight>
              <a:latin typeface="Amatic SC"/>
              <a:ea typeface="Amatic SC"/>
              <a:cs typeface="Amatic SC"/>
              <a:sym typeface="Amatic SC"/>
            </a:endParaRPr>
          </a:p>
          <a:p>
            <a:pPr indent="0" lvl="0" marL="0" rtl="0" algn="just">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555600"/>
            <a:ext cx="84291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it" sz="1200"/>
              <a:t>STORIA: LA FINE DI UN GRANDE IMPERO</a:t>
            </a:r>
            <a:endParaRPr sz="1200"/>
          </a:p>
        </p:txBody>
      </p:sp>
      <p:sp>
        <p:nvSpPr>
          <p:cNvPr id="116" name="Google Shape;116;p21"/>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1"/>
              </a:buClr>
              <a:buSzPts val="1100"/>
              <a:buFont typeface="Arial"/>
              <a:buNone/>
            </a:pPr>
            <a:r>
              <a:rPr lang="it"/>
              <a:t>È di ieri la notizia che sta turbando la maggior parte dei cittadini di Roma. L’Imperatore ci comunica che gli Unni, un popolo barbarico molto feroce, che  combatte a cavallo con spade e  archi, ha attaccato l’Impero e abbattuto una parte del limes.</a:t>
            </a:r>
            <a:endParaRPr/>
          </a:p>
          <a:p>
            <a:pPr indent="0" lvl="0" marL="0" rtl="0" algn="just">
              <a:spcBef>
                <a:spcPts val="1200"/>
              </a:spcBef>
              <a:spcAft>
                <a:spcPts val="0"/>
              </a:spcAft>
              <a:buNone/>
            </a:pPr>
            <a:r>
              <a:rPr lang="it"/>
              <a:t>Un nostro inviato è riuscito a parl</a:t>
            </a:r>
            <a:r>
              <a:rPr lang="it"/>
              <a:t>are</a:t>
            </a:r>
            <a:r>
              <a:rPr lang="it"/>
              <a:t> con uno dei capi degli Unni: ”Stiamo attaccando l’Impero Romano per procurarci i</a:t>
            </a:r>
            <a:r>
              <a:rPr lang="it"/>
              <a:t>l materiale e il cibo necessari per sopravvivere al duro inverno che sta arrivando”.</a:t>
            </a:r>
            <a:endParaRPr/>
          </a:p>
          <a:p>
            <a:pPr indent="0" lvl="0" marL="0" rtl="0" algn="just">
              <a:spcBef>
                <a:spcPts val="1200"/>
              </a:spcBef>
              <a:spcAft>
                <a:spcPts val="1200"/>
              </a:spcAft>
              <a:buNone/>
            </a:pPr>
            <a:r>
              <a:t/>
            </a:r>
            <a:endParaRPr/>
          </a:p>
        </p:txBody>
      </p:sp>
      <p:sp>
        <p:nvSpPr>
          <p:cNvPr id="117" name="Google Shape;117;p21"/>
          <p:cNvSpPr txBox="1"/>
          <p:nvPr/>
        </p:nvSpPr>
        <p:spPr>
          <a:xfrm>
            <a:off x="3297525" y="1389600"/>
            <a:ext cx="2713800" cy="3072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it" sz="1200">
                <a:solidFill>
                  <a:schemeClr val="dk2"/>
                </a:solidFill>
              </a:rPr>
              <a:t>Nelle nostre ricerche di  informazioni in giro per Roma abbiamo sentito i cittadini Romani discutere preoccupati perché pensano che il popolo dei barbari possa arrivare fino al centro dell’Impero ed attaccar l’Urbe e l’Impero distruggendoli, saccheggiandoli e portando il rovina e pericolo ovunque. Tra le varie dichiarazioni abbiamo raccolto quelle di alcune persone che dicevano che Dio li avrebbe comunque aiutati. </a:t>
            </a:r>
            <a:endParaRPr sz="1200">
              <a:solidFill>
                <a:schemeClr val="dk2"/>
              </a:solidFill>
            </a:endParaRPr>
          </a:p>
          <a:p>
            <a:pPr indent="0" lvl="0" marL="0" rtl="0" algn="just">
              <a:spcBef>
                <a:spcPts val="1200"/>
              </a:spcBef>
              <a:spcAft>
                <a:spcPts val="0"/>
              </a:spcAft>
              <a:buNone/>
            </a:pPr>
            <a:r>
              <a:t/>
            </a:r>
            <a:endParaRPr sz="1200"/>
          </a:p>
        </p:txBody>
      </p:sp>
      <p:sp>
        <p:nvSpPr>
          <p:cNvPr id="118" name="Google Shape;118;p21"/>
          <p:cNvSpPr txBox="1"/>
          <p:nvPr/>
        </p:nvSpPr>
        <p:spPr>
          <a:xfrm>
            <a:off x="6011325" y="1311300"/>
            <a:ext cx="2808000" cy="42606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it" sz="1200">
                <a:solidFill>
                  <a:schemeClr val="dk2"/>
                </a:solidFill>
              </a:rPr>
              <a:t>Non hanno voluto dirci il loro nome, né quale fosse la loro fede, ma sperano che gli Unni convivano insieme alle altre popolazioni e lascino in pace l’Impero. Da questa e da altre simili dichiarazioni ci pare di poter intuire che i nostri intervistati fossero dei Cristiani. “È proprio per queste popolazioni credenti in questo nuovo Dio che  ci troviamo in questa situazione” dichiara un cittadino Romano arrabbiato. Restiamo in attesa di ulteriori aggiornamenti che non mancheremo di fornirvi nei prossimi giorni.</a:t>
            </a:r>
            <a:endParaRPr sz="1200">
              <a:solidFill>
                <a:schemeClr val="dk2"/>
              </a:solidFill>
            </a:endParaRPr>
          </a:p>
          <a:p>
            <a:pPr indent="0" lvl="0" marL="0" rtl="0" algn="just">
              <a:lnSpc>
                <a:spcPct val="115000"/>
              </a:lnSpc>
              <a:spcBef>
                <a:spcPts val="1200"/>
              </a:spcBef>
              <a:spcAft>
                <a:spcPts val="0"/>
              </a:spcAft>
              <a:buClr>
                <a:schemeClr val="dk1"/>
              </a:buClr>
              <a:buSzPts val="1100"/>
              <a:buFont typeface="Arial"/>
              <a:buNone/>
            </a:pPr>
            <a:r>
              <a:t/>
            </a:r>
            <a:endParaRPr sz="1200">
              <a:solidFill>
                <a:schemeClr val="dk2"/>
              </a:solidFill>
            </a:endParaRPr>
          </a:p>
          <a:p>
            <a:pPr indent="0" lvl="0" marL="0" rtl="0" algn="just">
              <a:spcBef>
                <a:spcPts val="1200"/>
              </a:spcBef>
              <a:spcAft>
                <a:spcPts val="0"/>
              </a:spcAft>
              <a:buClr>
                <a:schemeClr val="dk1"/>
              </a:buClr>
              <a:buSzPts val="1100"/>
              <a:buFont typeface="Arial"/>
              <a:buNone/>
            </a:pPr>
            <a:r>
              <a:t/>
            </a:r>
            <a:endParaRPr sz="1200">
              <a:solidFill>
                <a:schemeClr val="dk1"/>
              </a:solidFill>
            </a:endParaRPr>
          </a:p>
          <a:p>
            <a:pPr indent="0" lvl="0" marL="0" rtl="0" algn="just">
              <a:spcBef>
                <a:spcPts val="0"/>
              </a:spcBef>
              <a:spcAft>
                <a:spcPts val="0"/>
              </a:spcAft>
              <a:buNone/>
            </a:pPr>
            <a:r>
              <a:t/>
            </a:r>
            <a:endParaRPr sz="12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